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92" r:id="rId4"/>
    <p:sldId id="293" r:id="rId5"/>
    <p:sldId id="294" r:id="rId6"/>
    <p:sldId id="295" r:id="rId7"/>
    <p:sldId id="269" r:id="rId8"/>
    <p:sldId id="267" r:id="rId9"/>
    <p:sldId id="266" r:id="rId10"/>
    <p:sldId id="296" r:id="rId11"/>
    <p:sldId id="297" r:id="rId12"/>
    <p:sldId id="265" r:id="rId13"/>
    <p:sldId id="298" r:id="rId14"/>
    <p:sldId id="299" r:id="rId15"/>
    <p:sldId id="300" r:id="rId16"/>
    <p:sldId id="301" r:id="rId17"/>
    <p:sldId id="302" r:id="rId18"/>
    <p:sldId id="303" r:id="rId19"/>
    <p:sldId id="304" r:id="rId20"/>
    <p:sldId id="305" r:id="rId21"/>
    <p:sldId id="306" r:id="rId22"/>
    <p:sldId id="307" r:id="rId23"/>
    <p:sldId id="310" r:id="rId24"/>
    <p:sldId id="312" r:id="rId25"/>
    <p:sldId id="311" r:id="rId26"/>
    <p:sldId id="313" r:id="rId27"/>
    <p:sldId id="314" r:id="rId28"/>
    <p:sldId id="308" r:id="rId29"/>
    <p:sldId id="30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96" d="100"/>
          <a:sy n="96" d="100"/>
        </p:scale>
        <p:origin x="82"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CB04645-0B35-4F7E-95AD-7CA7DD693A32}" type="datetimeFigureOut">
              <a:rPr lang="en-IN" smtClean="0"/>
              <a:t>11-09-2022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2108250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B04645-0B35-4F7E-95AD-7CA7DD693A32}" type="datetimeFigureOut">
              <a:rPr lang="en-IN" smtClean="0"/>
              <a:t>11-09-2022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255146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B04645-0B35-4F7E-95AD-7CA7DD693A32}" type="datetimeFigureOut">
              <a:rPr lang="en-IN" smtClean="0"/>
              <a:t>11-09-2022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840409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CB04645-0B35-4F7E-95AD-7CA7DD693A32}" type="datetimeFigureOut">
              <a:rPr lang="en-IN" smtClean="0"/>
              <a:t>11-09-2022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339874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B04645-0B35-4F7E-95AD-7CA7DD693A32}" type="datetimeFigureOut">
              <a:rPr lang="en-IN" smtClean="0"/>
              <a:t>11-09-2022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2564738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CB04645-0B35-4F7E-95AD-7CA7DD693A32}" type="datetimeFigureOut">
              <a:rPr lang="en-IN" smtClean="0"/>
              <a:t>11-09-2022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343634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CB04645-0B35-4F7E-95AD-7CA7DD693A32}" type="datetimeFigureOut">
              <a:rPr lang="en-IN" smtClean="0"/>
              <a:t>11-09-2022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415654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CB04645-0B35-4F7E-95AD-7CA7DD693A32}" type="datetimeFigureOut">
              <a:rPr lang="en-IN" smtClean="0"/>
              <a:t>11-09-2022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4070989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B04645-0B35-4F7E-95AD-7CA7DD693A32}" type="datetimeFigureOut">
              <a:rPr lang="en-IN" smtClean="0"/>
              <a:t>11-09-2022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26704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B04645-0B35-4F7E-95AD-7CA7DD693A32}" type="datetimeFigureOut">
              <a:rPr lang="en-IN" smtClean="0"/>
              <a:t>11-09-2022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1220468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B04645-0B35-4F7E-95AD-7CA7DD693A32}" type="datetimeFigureOut">
              <a:rPr lang="en-IN" smtClean="0"/>
              <a:t>11-09-2022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E58F8A-2EBB-41C3-BCDC-EAF31810B77D}" type="slidenum">
              <a:rPr lang="en-IN" smtClean="0"/>
              <a:t>‹#›</a:t>
            </a:fld>
            <a:endParaRPr lang="en-IN"/>
          </a:p>
        </p:txBody>
      </p:sp>
    </p:spTree>
    <p:extLst>
      <p:ext uri="{BB962C8B-B14F-4D97-AF65-F5344CB8AC3E}">
        <p14:creationId xmlns:p14="http://schemas.microsoft.com/office/powerpoint/2010/main" val="1363521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B04645-0B35-4F7E-95AD-7CA7DD693A32}" type="datetimeFigureOut">
              <a:rPr lang="en-IN" smtClean="0"/>
              <a:t>11-09-2022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58F8A-2EBB-41C3-BCDC-EAF31810B77D}" type="slidenum">
              <a:rPr lang="en-IN" smtClean="0"/>
              <a:t>‹#›</a:t>
            </a:fld>
            <a:endParaRPr lang="en-IN"/>
          </a:p>
        </p:txBody>
      </p:sp>
    </p:spTree>
    <p:extLst>
      <p:ext uri="{BB962C8B-B14F-4D97-AF65-F5344CB8AC3E}">
        <p14:creationId xmlns:p14="http://schemas.microsoft.com/office/powerpoint/2010/main" val="401574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311972"/>
            <a:ext cx="11510682" cy="6110344"/>
          </a:xfrm>
        </p:spPr>
        <p:txBody>
          <a:bodyPr>
            <a:normAutofit/>
          </a:bodyPr>
          <a:lstStyle/>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endParaRPr lang="en-US" dirty="0">
              <a:solidFill>
                <a:srgbClr val="C00000"/>
              </a:solidFill>
            </a:endParaRPr>
          </a:p>
          <a:p>
            <a:pPr lvl="1"/>
            <a:r>
              <a:rPr lang="en-US" sz="7200" b="1" dirty="0">
                <a:solidFill>
                  <a:srgbClr val="C00000"/>
                </a:solidFill>
              </a:rPr>
              <a:t>Entity Framework Core</a:t>
            </a:r>
          </a:p>
          <a:p>
            <a:pPr lvl="1"/>
            <a:r>
              <a:rPr lang="en-US" sz="4000" b="1" dirty="0">
                <a:solidFill>
                  <a:srgbClr val="C00000"/>
                </a:solidFill>
              </a:rPr>
              <a:t>Code-First Approach</a:t>
            </a:r>
          </a:p>
        </p:txBody>
      </p:sp>
    </p:spTree>
    <p:extLst>
      <p:ext uri="{BB962C8B-B14F-4D97-AF65-F5344CB8AC3E}">
        <p14:creationId xmlns:p14="http://schemas.microsoft.com/office/powerpoint/2010/main" val="407649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3C9DD-9D2F-1168-D758-FBEC41CD9902}"/>
              </a:ext>
            </a:extLst>
          </p:cNvPr>
          <p:cNvPicPr>
            <a:picLocks noChangeAspect="1"/>
          </p:cNvPicPr>
          <p:nvPr/>
        </p:nvPicPr>
        <p:blipFill rotWithShape="1">
          <a:blip r:embed="rId2">
            <a:extLst>
              <a:ext uri="{28A0092B-C50C-407E-A947-70E740481C1C}">
                <a14:useLocalDpi xmlns:a14="http://schemas.microsoft.com/office/drawing/2010/main" val="0"/>
              </a:ext>
            </a:extLst>
          </a:blip>
          <a:srcRect b="4927"/>
          <a:stretch/>
        </p:blipFill>
        <p:spPr>
          <a:xfrm>
            <a:off x="864041" y="385513"/>
            <a:ext cx="10243930" cy="6086973"/>
          </a:xfrm>
          <a:prstGeom prst="rect">
            <a:avLst/>
          </a:prstGeom>
          <a:ln w="28575">
            <a:solidFill>
              <a:srgbClr val="002060"/>
            </a:solidFill>
          </a:ln>
        </p:spPr>
      </p:pic>
      <p:sp>
        <p:nvSpPr>
          <p:cNvPr id="5" name="Rectangle 4">
            <a:extLst>
              <a:ext uri="{FF2B5EF4-FFF2-40B4-BE49-F238E27FC236}">
                <a16:creationId xmlns:a16="http://schemas.microsoft.com/office/drawing/2014/main" id="{ECD1A211-2F2B-F814-D08F-97B0325834A4}"/>
              </a:ext>
            </a:extLst>
          </p:cNvPr>
          <p:cNvSpPr/>
          <p:nvPr/>
        </p:nvSpPr>
        <p:spPr>
          <a:xfrm>
            <a:off x="1144983" y="3093056"/>
            <a:ext cx="4317558" cy="15186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6" name="Rectangle 5">
            <a:extLst>
              <a:ext uri="{FF2B5EF4-FFF2-40B4-BE49-F238E27FC236}">
                <a16:creationId xmlns:a16="http://schemas.microsoft.com/office/drawing/2014/main" id="{29628A40-8D8D-6616-B21D-4BF8237FA4C0}"/>
              </a:ext>
            </a:extLst>
          </p:cNvPr>
          <p:cNvSpPr/>
          <p:nvPr/>
        </p:nvSpPr>
        <p:spPr>
          <a:xfrm>
            <a:off x="1154268" y="1233771"/>
            <a:ext cx="2392013" cy="3405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Tree>
    <p:extLst>
      <p:ext uri="{BB962C8B-B14F-4D97-AF65-F5344CB8AC3E}">
        <p14:creationId xmlns:p14="http://schemas.microsoft.com/office/powerpoint/2010/main" val="265156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Check the packages in the Installed tab :</a:t>
            </a:r>
          </a:p>
          <a:p>
            <a:pPr algn="l"/>
            <a:endParaRPr lang="en-IN" sz="1600" dirty="0"/>
          </a:p>
        </p:txBody>
      </p:sp>
      <p:pic>
        <p:nvPicPr>
          <p:cNvPr id="4" name="Picture 3">
            <a:extLst>
              <a:ext uri="{FF2B5EF4-FFF2-40B4-BE49-F238E27FC236}">
                <a16:creationId xmlns:a16="http://schemas.microsoft.com/office/drawing/2014/main" id="{C4730BF0-EE68-57FD-99B5-30352A81D7C1}"/>
              </a:ext>
            </a:extLst>
          </p:cNvPr>
          <p:cNvPicPr>
            <a:picLocks noChangeAspect="1"/>
          </p:cNvPicPr>
          <p:nvPr/>
        </p:nvPicPr>
        <p:blipFill rotWithShape="1">
          <a:blip r:embed="rId2">
            <a:extLst>
              <a:ext uri="{28A0092B-C50C-407E-A947-70E740481C1C}">
                <a14:useLocalDpi xmlns:a14="http://schemas.microsoft.com/office/drawing/2010/main" val="0"/>
              </a:ext>
            </a:extLst>
          </a:blip>
          <a:srcRect b="36000"/>
          <a:stretch/>
        </p:blipFill>
        <p:spPr>
          <a:xfrm>
            <a:off x="442623" y="636105"/>
            <a:ext cx="10972800" cy="4389120"/>
          </a:xfrm>
          <a:prstGeom prst="rect">
            <a:avLst/>
          </a:prstGeom>
          <a:ln w="28575">
            <a:solidFill>
              <a:srgbClr val="002060"/>
            </a:solidFill>
          </a:ln>
        </p:spPr>
      </p:pic>
      <p:sp>
        <p:nvSpPr>
          <p:cNvPr id="5" name="Right Brace 4">
            <a:extLst>
              <a:ext uri="{FF2B5EF4-FFF2-40B4-BE49-F238E27FC236}">
                <a16:creationId xmlns:a16="http://schemas.microsoft.com/office/drawing/2014/main" id="{4A5E1F2A-DA1A-E713-0DD0-18389F6462E2}"/>
              </a:ext>
            </a:extLst>
          </p:cNvPr>
          <p:cNvSpPr/>
          <p:nvPr/>
        </p:nvSpPr>
        <p:spPr>
          <a:xfrm>
            <a:off x="4412974" y="2186609"/>
            <a:ext cx="978010" cy="1242391"/>
          </a:xfrm>
          <a:prstGeom prst="rightBrace">
            <a:avLst/>
          </a:prstGeom>
          <a:ln w="28575">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BA9D7F4A-B20B-5CD2-CF98-EA97A64E2C06}"/>
              </a:ext>
            </a:extLst>
          </p:cNvPr>
          <p:cNvCxnSpPr>
            <a:stCxn id="5" idx="1"/>
          </p:cNvCxnSpPr>
          <p:nvPr/>
        </p:nvCxnSpPr>
        <p:spPr>
          <a:xfrm flipV="1">
            <a:off x="5390984" y="2790908"/>
            <a:ext cx="3275938" cy="168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14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311972"/>
            <a:ext cx="11510682" cy="6110344"/>
          </a:xfrm>
        </p:spPr>
        <p:txBody>
          <a:bodyPr>
            <a:normAutofit/>
          </a:bodyPr>
          <a:lstStyle/>
          <a:p>
            <a:pPr algn="l"/>
            <a:endParaRPr lang="en-US" sz="1800" dirty="0"/>
          </a:p>
          <a:p>
            <a:pPr algn="l"/>
            <a:r>
              <a:rPr lang="en-US" sz="1800" b="1" dirty="0">
                <a:solidFill>
                  <a:srgbClr val="C00000"/>
                </a:solidFill>
              </a:rPr>
              <a:t>Microsoft.EntityFrameworkCore.SqlServer :</a:t>
            </a:r>
          </a:p>
          <a:p>
            <a:pPr algn="l"/>
            <a:r>
              <a:rPr lang="en-US" sz="1800" i="1" dirty="0"/>
              <a:t>Microsoft.EntityFrameworkCore.SqlServer</a:t>
            </a:r>
            <a:r>
              <a:rPr lang="en-US" sz="1800" dirty="0"/>
              <a:t> database provider allows Entity Framework Core to be used with Microsoft SQL Server (including SQL Azure).</a:t>
            </a:r>
          </a:p>
          <a:p>
            <a:pPr algn="l"/>
            <a:r>
              <a:rPr lang="en-US" sz="1800" b="1" dirty="0" err="1">
                <a:solidFill>
                  <a:srgbClr val="C00000"/>
                </a:solidFill>
              </a:rPr>
              <a:t>Microsoft.VisualStudio.Web.CodeGeneration.Design</a:t>
            </a:r>
            <a:r>
              <a:rPr lang="en-US" sz="1800" b="1" dirty="0">
                <a:solidFill>
                  <a:srgbClr val="C00000"/>
                </a:solidFill>
              </a:rPr>
              <a:t> :</a:t>
            </a:r>
          </a:p>
          <a:p>
            <a:pPr algn="l"/>
            <a:r>
              <a:rPr lang="en-US" sz="1800" dirty="0" err="1"/>
              <a:t>Microsoft.EntityFrameworkCore.Design</a:t>
            </a:r>
            <a:r>
              <a:rPr lang="en-US" sz="1800" dirty="0"/>
              <a:t> contains all the design-time logic for Entity Framework Core.</a:t>
            </a:r>
          </a:p>
          <a:p>
            <a:pPr algn="l"/>
            <a:r>
              <a:rPr lang="en-US" sz="1800" b="1" dirty="0" err="1">
                <a:solidFill>
                  <a:srgbClr val="C00000"/>
                </a:solidFill>
              </a:rPr>
              <a:t>Microsoft.EntityFrameworkCore.Tools</a:t>
            </a:r>
            <a:r>
              <a:rPr lang="en-US" sz="1800" b="1" dirty="0">
                <a:solidFill>
                  <a:srgbClr val="C00000"/>
                </a:solidFill>
              </a:rPr>
              <a:t> :</a:t>
            </a:r>
          </a:p>
          <a:p>
            <a:pPr algn="l"/>
            <a:r>
              <a:rPr lang="en-US" sz="1800" i="1" dirty="0"/>
              <a:t>Microsoft.EntityFrameworkCore.Tools </a:t>
            </a:r>
            <a:r>
              <a:rPr lang="en-US" sz="1800" dirty="0"/>
              <a:t>is used for design-time development tasks. They're primarily used to manage Migrations and to scaffold a DbContext and entity types by reverse engineering the schema of a database.</a:t>
            </a:r>
          </a:p>
          <a:p>
            <a:pPr algn="l"/>
            <a:r>
              <a:rPr lang="en-US" sz="1800" dirty="0"/>
              <a:t>It enables these commonly used commands:</a:t>
            </a:r>
          </a:p>
        </p:txBody>
      </p:sp>
      <p:graphicFrame>
        <p:nvGraphicFramePr>
          <p:cNvPr id="2" name="Table 1"/>
          <p:cNvGraphicFramePr>
            <a:graphicFrameLocks noGrp="1"/>
          </p:cNvGraphicFramePr>
          <p:nvPr>
            <p:extLst>
              <p:ext uri="{D42A27DB-BD31-4B8C-83A1-F6EECF244321}">
                <p14:modId xmlns:p14="http://schemas.microsoft.com/office/powerpoint/2010/main" val="464727047"/>
              </p:ext>
            </p:extLst>
          </p:nvPr>
        </p:nvGraphicFramePr>
        <p:xfrm>
          <a:off x="450626" y="4560143"/>
          <a:ext cx="9812172" cy="1345803"/>
        </p:xfrm>
        <a:graphic>
          <a:graphicData uri="http://schemas.openxmlformats.org/drawingml/2006/table">
            <a:tbl>
              <a:tblPr bandRow="1">
                <a:tableStyleId>{5C22544A-7EE6-4342-B048-85BDC9FD1C3A}</a:tableStyleId>
              </a:tblPr>
              <a:tblGrid>
                <a:gridCol w="2453043">
                  <a:extLst>
                    <a:ext uri="{9D8B030D-6E8A-4147-A177-3AD203B41FA5}">
                      <a16:colId xmlns:a16="http://schemas.microsoft.com/office/drawing/2014/main" val="3976725688"/>
                    </a:ext>
                  </a:extLst>
                </a:gridCol>
                <a:gridCol w="2453043">
                  <a:extLst>
                    <a:ext uri="{9D8B030D-6E8A-4147-A177-3AD203B41FA5}">
                      <a16:colId xmlns:a16="http://schemas.microsoft.com/office/drawing/2014/main" val="2735909429"/>
                    </a:ext>
                  </a:extLst>
                </a:gridCol>
                <a:gridCol w="2453043">
                  <a:extLst>
                    <a:ext uri="{9D8B030D-6E8A-4147-A177-3AD203B41FA5}">
                      <a16:colId xmlns:a16="http://schemas.microsoft.com/office/drawing/2014/main" val="2609526697"/>
                    </a:ext>
                  </a:extLst>
                </a:gridCol>
                <a:gridCol w="2453043">
                  <a:extLst>
                    <a:ext uri="{9D8B030D-6E8A-4147-A177-3AD203B41FA5}">
                      <a16:colId xmlns:a16="http://schemas.microsoft.com/office/drawing/2014/main" val="3007775762"/>
                    </a:ext>
                  </a:extLst>
                </a:gridCol>
              </a:tblGrid>
              <a:tr h="4486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Add-Migration</a:t>
                      </a:r>
                      <a:endParaRPr lang="en-IN" dirty="0"/>
                    </a:p>
                  </a:txBody>
                  <a:tcPr/>
                </a:tc>
                <a:tc>
                  <a:txBody>
                    <a:bodyPr/>
                    <a:lstStyle/>
                    <a:p>
                      <a:r>
                        <a:rPr lang="en-IN" sz="1800" b="0" i="0" kern="1200" dirty="0">
                          <a:solidFill>
                            <a:schemeClr val="dk1"/>
                          </a:solidFill>
                          <a:effectLst/>
                          <a:latin typeface="+mn-lt"/>
                          <a:ea typeface="+mn-ea"/>
                          <a:cs typeface="+mn-cs"/>
                        </a:rPr>
                        <a:t>Get-Migration</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kern="1200" dirty="0">
                          <a:solidFill>
                            <a:schemeClr val="dk1"/>
                          </a:solidFill>
                          <a:effectLst/>
                          <a:latin typeface="+mn-lt"/>
                          <a:ea typeface="+mn-ea"/>
                          <a:cs typeface="+mn-cs"/>
                        </a:rPr>
                        <a:t>Bundle-Migration</a:t>
                      </a:r>
                      <a:endParaRPr lang="en-IN" dirty="0"/>
                    </a:p>
                  </a:txBody>
                  <a:tcPr/>
                </a:tc>
                <a:tc>
                  <a:txBody>
                    <a:bodyPr/>
                    <a:lstStyle/>
                    <a:p>
                      <a:r>
                        <a:rPr lang="en-IN" sz="1800" b="0" i="0" kern="1200" dirty="0">
                          <a:solidFill>
                            <a:schemeClr val="dk1"/>
                          </a:solidFill>
                          <a:effectLst/>
                          <a:latin typeface="+mn-lt"/>
                          <a:ea typeface="+mn-ea"/>
                          <a:cs typeface="+mn-cs"/>
                        </a:rPr>
                        <a:t>Script-Migration</a:t>
                      </a:r>
                      <a:endParaRPr lang="en-IN" dirty="0"/>
                    </a:p>
                  </a:txBody>
                  <a:tcPr/>
                </a:tc>
                <a:extLst>
                  <a:ext uri="{0D108BD9-81ED-4DB2-BD59-A6C34878D82A}">
                    <a16:rowId xmlns:a16="http://schemas.microsoft.com/office/drawing/2014/main" val="403756032"/>
                  </a:ext>
                </a:extLst>
              </a:tr>
              <a:tr h="448601">
                <a:tc>
                  <a:txBody>
                    <a:bodyPr/>
                    <a:lstStyle/>
                    <a:p>
                      <a:r>
                        <a:rPr lang="en-IN" sz="1800" b="0" i="0" kern="1200" dirty="0">
                          <a:solidFill>
                            <a:schemeClr val="dk1"/>
                          </a:solidFill>
                          <a:effectLst/>
                          <a:latin typeface="+mn-lt"/>
                          <a:ea typeface="+mn-ea"/>
                          <a:cs typeface="+mn-cs"/>
                        </a:rPr>
                        <a:t>Remove--Migration</a:t>
                      </a:r>
                      <a:endParaRPr lang="en-IN" dirty="0"/>
                    </a:p>
                  </a:txBody>
                  <a:tcPr/>
                </a:tc>
                <a:tc>
                  <a:txBody>
                    <a:bodyPr/>
                    <a:lstStyle/>
                    <a:p>
                      <a:r>
                        <a:rPr lang="en-IN" sz="1800" b="0" i="0" kern="1200" dirty="0">
                          <a:solidFill>
                            <a:schemeClr val="dk1"/>
                          </a:solidFill>
                          <a:effectLst/>
                          <a:latin typeface="+mn-lt"/>
                          <a:ea typeface="+mn-ea"/>
                          <a:cs typeface="+mn-cs"/>
                        </a:rPr>
                        <a:t>Update-Database</a:t>
                      </a:r>
                      <a:endParaRPr lang="en-IN" dirty="0"/>
                    </a:p>
                  </a:txBody>
                  <a:tcPr/>
                </a:tc>
                <a:tc>
                  <a:txBody>
                    <a:bodyPr/>
                    <a:lstStyle/>
                    <a:p>
                      <a:r>
                        <a:rPr lang="en-IN" sz="1800" b="0" i="0" kern="1200" dirty="0">
                          <a:solidFill>
                            <a:schemeClr val="dk1"/>
                          </a:solidFill>
                          <a:effectLst/>
                          <a:latin typeface="+mn-lt"/>
                          <a:ea typeface="+mn-ea"/>
                          <a:cs typeface="+mn-cs"/>
                        </a:rPr>
                        <a:t>Drop-Database</a:t>
                      </a:r>
                      <a:endParaRPr lang="en-IN" dirty="0"/>
                    </a:p>
                  </a:txBody>
                  <a:tcPr/>
                </a:tc>
                <a:tc>
                  <a:txBody>
                    <a:bodyPr/>
                    <a:lstStyle/>
                    <a:p>
                      <a:r>
                        <a:rPr lang="en-IN" sz="1800" b="0" i="0" kern="1200" dirty="0">
                          <a:solidFill>
                            <a:schemeClr val="dk1"/>
                          </a:solidFill>
                          <a:effectLst/>
                          <a:latin typeface="+mn-lt"/>
                          <a:ea typeface="+mn-ea"/>
                          <a:cs typeface="+mn-cs"/>
                        </a:rPr>
                        <a:t>Get-</a:t>
                      </a:r>
                      <a:r>
                        <a:rPr lang="en-IN" sz="1800" b="0" i="0" kern="1200" dirty="0" err="1">
                          <a:solidFill>
                            <a:schemeClr val="dk1"/>
                          </a:solidFill>
                          <a:effectLst/>
                          <a:latin typeface="+mn-lt"/>
                          <a:ea typeface="+mn-ea"/>
                          <a:cs typeface="+mn-cs"/>
                        </a:rPr>
                        <a:t>DbContext</a:t>
                      </a:r>
                      <a:endParaRPr lang="en-IN" dirty="0"/>
                    </a:p>
                  </a:txBody>
                  <a:tcPr/>
                </a:tc>
                <a:extLst>
                  <a:ext uri="{0D108BD9-81ED-4DB2-BD59-A6C34878D82A}">
                    <a16:rowId xmlns:a16="http://schemas.microsoft.com/office/drawing/2014/main" val="3173354027"/>
                  </a:ext>
                </a:extLst>
              </a:tr>
              <a:tr h="448601">
                <a:tc>
                  <a:txBody>
                    <a:bodyPr/>
                    <a:lstStyle/>
                    <a:p>
                      <a:r>
                        <a:rPr lang="en-IN" sz="1800" b="0" i="0" kern="1200" dirty="0">
                          <a:solidFill>
                            <a:schemeClr val="dk1"/>
                          </a:solidFill>
                          <a:effectLst/>
                          <a:latin typeface="+mn-lt"/>
                          <a:ea typeface="+mn-ea"/>
                          <a:cs typeface="+mn-cs"/>
                        </a:rPr>
                        <a:t>Optimize-</a:t>
                      </a:r>
                      <a:r>
                        <a:rPr lang="en-IN" sz="1800" b="0" i="0" kern="1200" dirty="0" err="1">
                          <a:solidFill>
                            <a:schemeClr val="dk1"/>
                          </a:solidFill>
                          <a:effectLst/>
                          <a:latin typeface="+mn-lt"/>
                          <a:ea typeface="+mn-ea"/>
                          <a:cs typeface="+mn-cs"/>
                        </a:rPr>
                        <a:t>DbContext</a:t>
                      </a:r>
                      <a:endParaRPr lang="en-IN" dirty="0"/>
                    </a:p>
                  </a:txBody>
                  <a:tcPr/>
                </a:tc>
                <a:tc>
                  <a:txBody>
                    <a:bodyPr/>
                    <a:lstStyle/>
                    <a:p>
                      <a:r>
                        <a:rPr lang="en-IN" sz="1800" b="0" i="0" kern="1200" dirty="0">
                          <a:solidFill>
                            <a:schemeClr val="dk1"/>
                          </a:solidFill>
                          <a:effectLst/>
                          <a:latin typeface="+mn-lt"/>
                          <a:ea typeface="+mn-ea"/>
                          <a:cs typeface="+mn-cs"/>
                        </a:rPr>
                        <a:t>Scaffold-</a:t>
                      </a:r>
                      <a:r>
                        <a:rPr lang="en-IN" sz="1800" b="0" i="0" kern="1200" dirty="0" err="1">
                          <a:solidFill>
                            <a:schemeClr val="dk1"/>
                          </a:solidFill>
                          <a:effectLst/>
                          <a:latin typeface="+mn-lt"/>
                          <a:ea typeface="+mn-ea"/>
                          <a:cs typeface="+mn-cs"/>
                        </a:rPr>
                        <a:t>DbContext</a:t>
                      </a:r>
                      <a:endParaRPr lang="en-IN" dirty="0"/>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24415391"/>
                  </a:ext>
                </a:extLst>
              </a:tr>
            </a:tbl>
          </a:graphicData>
        </a:graphic>
      </p:graphicFrame>
    </p:spTree>
    <p:extLst>
      <p:ext uri="{BB962C8B-B14F-4D97-AF65-F5344CB8AC3E}">
        <p14:creationId xmlns:p14="http://schemas.microsoft.com/office/powerpoint/2010/main" val="1130964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Now we have to create to model class for our entity. So first create a folder named </a:t>
            </a:r>
            <a:r>
              <a:rPr lang="en-US" sz="1600" b="1" dirty="0"/>
              <a:t>Models</a:t>
            </a:r>
            <a:r>
              <a:rPr lang="en-US" sz="1600" dirty="0"/>
              <a:t>.</a:t>
            </a:r>
          </a:p>
          <a:p>
            <a:pPr algn="l"/>
            <a:r>
              <a:rPr lang="en-US" sz="1600" dirty="0"/>
              <a:t>Click on Models folder and select New Item.</a:t>
            </a:r>
          </a:p>
          <a:p>
            <a:pPr algn="l"/>
            <a:r>
              <a:rPr lang="en-US" sz="1600" dirty="0"/>
              <a:t>Select C# class file. Give name to that class file “Customer” as shown in below.</a:t>
            </a:r>
          </a:p>
          <a:p>
            <a:pPr algn="l"/>
            <a:endParaRPr lang="en-IN" sz="1600" dirty="0"/>
          </a:p>
        </p:txBody>
      </p:sp>
      <p:pic>
        <p:nvPicPr>
          <p:cNvPr id="4" name="Picture 3">
            <a:extLst>
              <a:ext uri="{FF2B5EF4-FFF2-40B4-BE49-F238E27FC236}">
                <a16:creationId xmlns:a16="http://schemas.microsoft.com/office/drawing/2014/main" id="{1046C7BF-0BB8-E388-9D8D-73210C398814}"/>
              </a:ext>
            </a:extLst>
          </p:cNvPr>
          <p:cNvPicPr>
            <a:picLocks noChangeAspect="1"/>
          </p:cNvPicPr>
          <p:nvPr/>
        </p:nvPicPr>
        <p:blipFill rotWithShape="1">
          <a:blip r:embed="rId2">
            <a:extLst>
              <a:ext uri="{28A0092B-C50C-407E-A947-70E740481C1C}">
                <a14:useLocalDpi xmlns:a14="http://schemas.microsoft.com/office/drawing/2010/main" val="0"/>
              </a:ext>
            </a:extLst>
          </a:blip>
          <a:srcRect b="4811"/>
          <a:stretch/>
        </p:blipFill>
        <p:spPr>
          <a:xfrm>
            <a:off x="418769" y="1655975"/>
            <a:ext cx="8286402" cy="4929809"/>
          </a:xfrm>
          <a:prstGeom prst="rect">
            <a:avLst/>
          </a:prstGeom>
          <a:ln w="28575">
            <a:solidFill>
              <a:srgbClr val="002060"/>
            </a:solidFill>
          </a:ln>
        </p:spPr>
      </p:pic>
    </p:spTree>
    <p:extLst>
      <p:ext uri="{BB962C8B-B14F-4D97-AF65-F5344CB8AC3E}">
        <p14:creationId xmlns:p14="http://schemas.microsoft.com/office/powerpoint/2010/main" val="45112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Now add the below code in the </a:t>
            </a:r>
            <a:r>
              <a:rPr lang="en-US" sz="1600" dirty="0" err="1"/>
              <a:t>Customer.cs</a:t>
            </a:r>
            <a:r>
              <a:rPr lang="en-US" sz="1600" dirty="0"/>
              <a:t> file.</a:t>
            </a:r>
            <a:endParaRPr lang="en-IN" sz="1600" dirty="0"/>
          </a:p>
        </p:txBody>
      </p:sp>
      <p:pic>
        <p:nvPicPr>
          <p:cNvPr id="4" name="Picture 3">
            <a:extLst>
              <a:ext uri="{FF2B5EF4-FFF2-40B4-BE49-F238E27FC236}">
                <a16:creationId xmlns:a16="http://schemas.microsoft.com/office/drawing/2014/main" id="{133309F5-62DB-378E-7FF2-CE0E6E61FB51}"/>
              </a:ext>
            </a:extLst>
          </p:cNvPr>
          <p:cNvPicPr>
            <a:picLocks noChangeAspect="1"/>
          </p:cNvPicPr>
          <p:nvPr/>
        </p:nvPicPr>
        <p:blipFill rotWithShape="1">
          <a:blip r:embed="rId2">
            <a:extLst>
              <a:ext uri="{28A0092B-C50C-407E-A947-70E740481C1C}">
                <a14:useLocalDpi xmlns:a14="http://schemas.microsoft.com/office/drawing/2010/main" val="0"/>
              </a:ext>
            </a:extLst>
          </a:blip>
          <a:srcRect b="4927"/>
          <a:stretch/>
        </p:blipFill>
        <p:spPr>
          <a:xfrm>
            <a:off x="442622" y="693868"/>
            <a:ext cx="9777461" cy="5809795"/>
          </a:xfrm>
          <a:prstGeom prst="rect">
            <a:avLst/>
          </a:prstGeom>
          <a:ln w="28575">
            <a:solidFill>
              <a:srgbClr val="002060"/>
            </a:solidFill>
          </a:ln>
        </p:spPr>
      </p:pic>
      <p:sp>
        <p:nvSpPr>
          <p:cNvPr id="6" name="Rectangle 5">
            <a:extLst>
              <a:ext uri="{FF2B5EF4-FFF2-40B4-BE49-F238E27FC236}">
                <a16:creationId xmlns:a16="http://schemas.microsoft.com/office/drawing/2014/main" id="{F7763C0B-F1CB-46C2-B703-4541DFCE0CD2}"/>
              </a:ext>
            </a:extLst>
          </p:cNvPr>
          <p:cNvSpPr/>
          <p:nvPr/>
        </p:nvSpPr>
        <p:spPr>
          <a:xfrm>
            <a:off x="1669774" y="2401296"/>
            <a:ext cx="3212327" cy="12085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990BB0F-15DB-C174-53A5-0425E3E719CD}"/>
              </a:ext>
            </a:extLst>
          </p:cNvPr>
          <p:cNvSpPr/>
          <p:nvPr/>
        </p:nvSpPr>
        <p:spPr>
          <a:xfrm>
            <a:off x="1518699" y="1900362"/>
            <a:ext cx="2385391" cy="2146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6F96E1F-DF8C-ADF0-E63B-C76281AF187B}"/>
              </a:ext>
            </a:extLst>
          </p:cNvPr>
          <p:cNvSpPr txBox="1"/>
          <p:nvPr/>
        </p:nvSpPr>
        <p:spPr>
          <a:xfrm>
            <a:off x="1296063" y="3959750"/>
            <a:ext cx="5748793" cy="1323439"/>
          </a:xfrm>
          <a:prstGeom prst="rect">
            <a:avLst/>
          </a:prstGeom>
          <a:noFill/>
        </p:spPr>
        <p:txBody>
          <a:bodyPr wrap="square" rtlCol="0">
            <a:spAutoFit/>
          </a:bodyPr>
          <a:lstStyle/>
          <a:p>
            <a:r>
              <a:rPr lang="en-US" sz="1600" dirty="0"/>
              <a:t>Now in Customer class we need four properties :</a:t>
            </a:r>
          </a:p>
          <a:p>
            <a:r>
              <a:rPr lang="en-US" sz="1600" dirty="0"/>
              <a:t>1. ID ( Unique )</a:t>
            </a:r>
          </a:p>
          <a:p>
            <a:r>
              <a:rPr lang="en-US" sz="1600" dirty="0"/>
              <a:t>2. Name</a:t>
            </a:r>
          </a:p>
          <a:p>
            <a:r>
              <a:rPr lang="en-US" sz="1600" dirty="0"/>
              <a:t>3. Phone</a:t>
            </a:r>
          </a:p>
          <a:p>
            <a:r>
              <a:rPr lang="en-US" sz="1600" dirty="0"/>
              <a:t>4. Email</a:t>
            </a:r>
            <a:endParaRPr lang="en-IN" sz="1600" dirty="0"/>
          </a:p>
        </p:txBody>
      </p:sp>
      <p:sp>
        <p:nvSpPr>
          <p:cNvPr id="9" name="TextBox 8">
            <a:extLst>
              <a:ext uri="{FF2B5EF4-FFF2-40B4-BE49-F238E27FC236}">
                <a16:creationId xmlns:a16="http://schemas.microsoft.com/office/drawing/2014/main" id="{46947FE0-0A61-BA06-05FD-59FC964454C6}"/>
              </a:ext>
            </a:extLst>
          </p:cNvPr>
          <p:cNvSpPr txBox="1"/>
          <p:nvPr/>
        </p:nvSpPr>
        <p:spPr>
          <a:xfrm>
            <a:off x="4215524" y="1573486"/>
            <a:ext cx="3083776" cy="738664"/>
          </a:xfrm>
          <a:prstGeom prst="rect">
            <a:avLst/>
          </a:prstGeom>
          <a:solidFill>
            <a:schemeClr val="bg1">
              <a:lumMod val="85000"/>
            </a:schemeClr>
          </a:solidFill>
          <a:ln w="28575">
            <a:solidFill>
              <a:schemeClr val="bg1">
                <a:lumMod val="50000"/>
              </a:schemeClr>
            </a:solidFill>
          </a:ln>
        </p:spPr>
        <p:txBody>
          <a:bodyPr wrap="square" rtlCol="0">
            <a:spAutoFit/>
          </a:bodyPr>
          <a:lstStyle/>
          <a:p>
            <a:r>
              <a:rPr lang="en-US" sz="1400" dirty="0"/>
              <a:t>For the entity class, we can use table attribute for mentioning the table name and the schema in the database.</a:t>
            </a:r>
            <a:endParaRPr lang="en-IN" sz="1400" dirty="0"/>
          </a:p>
        </p:txBody>
      </p:sp>
      <p:cxnSp>
        <p:nvCxnSpPr>
          <p:cNvPr id="11" name="Straight Arrow Connector 10">
            <a:extLst>
              <a:ext uri="{FF2B5EF4-FFF2-40B4-BE49-F238E27FC236}">
                <a16:creationId xmlns:a16="http://schemas.microsoft.com/office/drawing/2014/main" id="{69FB4FCC-F857-7391-CBE3-D1C6070C9647}"/>
              </a:ext>
            </a:extLst>
          </p:cNvPr>
          <p:cNvCxnSpPr/>
          <p:nvPr/>
        </p:nvCxnSpPr>
        <p:spPr>
          <a:xfrm flipV="1">
            <a:off x="3450866" y="1693628"/>
            <a:ext cx="764658" cy="1272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5E72366-A88B-BD2E-5AF8-507A19BC1E44}"/>
              </a:ext>
            </a:extLst>
          </p:cNvPr>
          <p:cNvSpPr txBox="1"/>
          <p:nvPr/>
        </p:nvSpPr>
        <p:spPr>
          <a:xfrm>
            <a:off x="5675913" y="2539261"/>
            <a:ext cx="3083776" cy="954107"/>
          </a:xfrm>
          <a:prstGeom prst="rect">
            <a:avLst/>
          </a:prstGeom>
          <a:solidFill>
            <a:schemeClr val="bg1">
              <a:lumMod val="85000"/>
            </a:schemeClr>
          </a:solidFill>
          <a:ln w="28575">
            <a:solidFill>
              <a:schemeClr val="bg1">
                <a:lumMod val="50000"/>
              </a:schemeClr>
            </a:solidFill>
          </a:ln>
        </p:spPr>
        <p:txBody>
          <a:bodyPr wrap="square" rtlCol="0">
            <a:spAutoFit/>
          </a:bodyPr>
          <a:lstStyle/>
          <a:p>
            <a:r>
              <a:rPr lang="en-US" sz="1400" dirty="0"/>
              <a:t>We can also provide </a:t>
            </a:r>
            <a:r>
              <a:rPr lang="en-US" sz="1400" b="1" dirty="0"/>
              <a:t>Column</a:t>
            </a:r>
            <a:r>
              <a:rPr lang="en-US" sz="1400" dirty="0"/>
              <a:t> </a:t>
            </a:r>
            <a:r>
              <a:rPr lang="en-US" sz="1400" dirty="0" err="1"/>
              <a:t>attriute</a:t>
            </a:r>
            <a:r>
              <a:rPr lang="en-US" sz="1400" dirty="0"/>
              <a:t> to mention a custom column name.</a:t>
            </a:r>
          </a:p>
          <a:p>
            <a:r>
              <a:rPr lang="en-US" sz="1400" dirty="0"/>
              <a:t>Here we providing column attribute for other all properties as well.</a:t>
            </a:r>
            <a:endParaRPr lang="en-IN" sz="1400" dirty="0"/>
          </a:p>
        </p:txBody>
      </p:sp>
      <p:cxnSp>
        <p:nvCxnSpPr>
          <p:cNvPr id="14" name="Straight Arrow Connector 13">
            <a:extLst>
              <a:ext uri="{FF2B5EF4-FFF2-40B4-BE49-F238E27FC236}">
                <a16:creationId xmlns:a16="http://schemas.microsoft.com/office/drawing/2014/main" id="{0FCED0B8-FF30-89D0-5645-0F51CF79BBA2}"/>
              </a:ext>
            </a:extLst>
          </p:cNvPr>
          <p:cNvCxnSpPr>
            <a:cxnSpLocks/>
          </p:cNvCxnSpPr>
          <p:nvPr/>
        </p:nvCxnSpPr>
        <p:spPr>
          <a:xfrm flipV="1">
            <a:off x="4934865" y="2973788"/>
            <a:ext cx="615145" cy="636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7A1D06B-8F74-7210-2532-5D1ED4ABE99B}"/>
              </a:ext>
            </a:extLst>
          </p:cNvPr>
          <p:cNvSpPr txBox="1"/>
          <p:nvPr/>
        </p:nvSpPr>
        <p:spPr>
          <a:xfrm>
            <a:off x="2798853" y="4305228"/>
            <a:ext cx="4381169" cy="954107"/>
          </a:xfrm>
          <a:prstGeom prst="rect">
            <a:avLst/>
          </a:prstGeom>
          <a:solidFill>
            <a:schemeClr val="bg1">
              <a:lumMod val="85000"/>
            </a:schemeClr>
          </a:solidFill>
          <a:ln w="28575">
            <a:solidFill>
              <a:schemeClr val="bg1">
                <a:lumMod val="50000"/>
              </a:schemeClr>
            </a:solidFill>
          </a:ln>
        </p:spPr>
        <p:txBody>
          <a:bodyPr wrap="square" rtlCol="0">
            <a:spAutoFit/>
          </a:bodyPr>
          <a:lstStyle/>
          <a:p>
            <a:r>
              <a:rPr lang="en-US" sz="1400" dirty="0"/>
              <a:t>we have added the attribute [</a:t>
            </a:r>
            <a:r>
              <a:rPr lang="en-US" sz="1400" dirty="0" err="1"/>
              <a:t>DatabaseGenerated</a:t>
            </a:r>
            <a:r>
              <a:rPr lang="en-US" sz="1400" dirty="0"/>
              <a:t>(</a:t>
            </a:r>
            <a:r>
              <a:rPr lang="en-US" sz="1400" dirty="0" err="1"/>
              <a:t>DaabaseGeneratedOption.Identity</a:t>
            </a:r>
            <a:r>
              <a:rPr lang="en-US" sz="1400" dirty="0"/>
              <a:t>)] to denote  that the column generates the value automatically upon insert.</a:t>
            </a:r>
            <a:endParaRPr lang="en-IN" sz="1400" dirty="0"/>
          </a:p>
        </p:txBody>
      </p:sp>
    </p:spTree>
    <p:extLst>
      <p:ext uri="{BB962C8B-B14F-4D97-AF65-F5344CB8AC3E}">
        <p14:creationId xmlns:p14="http://schemas.microsoft.com/office/powerpoint/2010/main" val="142483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Now we need to create </a:t>
            </a:r>
            <a:r>
              <a:rPr lang="en-US" sz="1600" dirty="0" err="1"/>
              <a:t>dbContext</a:t>
            </a:r>
            <a:r>
              <a:rPr lang="en-US" sz="1600" dirty="0"/>
              <a:t> file. For that, right click on Models folder and select C# class file and name it as a </a:t>
            </a:r>
            <a:r>
              <a:rPr lang="en-US" sz="1600" dirty="0" err="1"/>
              <a:t>CustomerDBContext</a:t>
            </a:r>
            <a:r>
              <a:rPr lang="en-US" sz="1600" dirty="0"/>
              <a:t>.</a:t>
            </a:r>
          </a:p>
          <a:p>
            <a:pPr algn="l"/>
            <a:r>
              <a:rPr lang="en-US" sz="1600" dirty="0"/>
              <a:t>As shown in below :</a:t>
            </a:r>
            <a:endParaRPr lang="en-IN" sz="1600" dirty="0"/>
          </a:p>
        </p:txBody>
      </p:sp>
      <p:pic>
        <p:nvPicPr>
          <p:cNvPr id="4" name="Picture 3">
            <a:extLst>
              <a:ext uri="{FF2B5EF4-FFF2-40B4-BE49-F238E27FC236}">
                <a16:creationId xmlns:a16="http://schemas.microsoft.com/office/drawing/2014/main" id="{16CA317F-CF60-E428-5899-AEE3DD7ED78E}"/>
              </a:ext>
            </a:extLst>
          </p:cNvPr>
          <p:cNvPicPr>
            <a:picLocks noChangeAspect="1"/>
          </p:cNvPicPr>
          <p:nvPr/>
        </p:nvPicPr>
        <p:blipFill rotWithShape="1">
          <a:blip r:embed="rId2">
            <a:extLst>
              <a:ext uri="{28A0092B-C50C-407E-A947-70E740481C1C}">
                <a14:useLocalDpi xmlns:a14="http://schemas.microsoft.com/office/drawing/2010/main" val="0"/>
              </a:ext>
            </a:extLst>
          </a:blip>
          <a:srcRect b="5391"/>
          <a:stretch/>
        </p:blipFill>
        <p:spPr>
          <a:xfrm>
            <a:off x="442622" y="1123238"/>
            <a:ext cx="9238130" cy="5462546"/>
          </a:xfrm>
          <a:prstGeom prst="rect">
            <a:avLst/>
          </a:prstGeom>
          <a:ln w="28575">
            <a:solidFill>
              <a:srgbClr val="002060"/>
            </a:solidFill>
          </a:ln>
        </p:spPr>
      </p:pic>
    </p:spTree>
    <p:extLst>
      <p:ext uri="{BB962C8B-B14F-4D97-AF65-F5344CB8AC3E}">
        <p14:creationId xmlns:p14="http://schemas.microsoft.com/office/powerpoint/2010/main" val="136622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Now in the </a:t>
            </a:r>
            <a:r>
              <a:rPr lang="en-US" sz="1600" dirty="0" err="1"/>
              <a:t>CustomerDBContext</a:t>
            </a:r>
            <a:r>
              <a:rPr lang="en-US" sz="1600" dirty="0"/>
              <a:t> file, write this code</a:t>
            </a:r>
          </a:p>
          <a:p>
            <a:pPr algn="l"/>
            <a:endParaRPr lang="en-IN" sz="1600" dirty="0"/>
          </a:p>
        </p:txBody>
      </p:sp>
      <p:pic>
        <p:nvPicPr>
          <p:cNvPr id="10" name="Picture 9">
            <a:extLst>
              <a:ext uri="{FF2B5EF4-FFF2-40B4-BE49-F238E27FC236}">
                <a16:creationId xmlns:a16="http://schemas.microsoft.com/office/drawing/2014/main" id="{E0F62568-6128-EC63-4945-3CB3BEC27294}"/>
              </a:ext>
            </a:extLst>
          </p:cNvPr>
          <p:cNvPicPr>
            <a:picLocks noChangeAspect="1"/>
          </p:cNvPicPr>
          <p:nvPr/>
        </p:nvPicPr>
        <p:blipFill rotWithShape="1">
          <a:blip r:embed="rId2"/>
          <a:srcRect b="4811"/>
          <a:stretch/>
        </p:blipFill>
        <p:spPr>
          <a:xfrm>
            <a:off x="442623" y="641718"/>
            <a:ext cx="9991244" cy="5944066"/>
          </a:xfrm>
          <a:prstGeom prst="rect">
            <a:avLst/>
          </a:prstGeom>
          <a:ln w="28575">
            <a:solidFill>
              <a:srgbClr val="002060"/>
            </a:solidFill>
          </a:ln>
        </p:spPr>
      </p:pic>
      <p:sp>
        <p:nvSpPr>
          <p:cNvPr id="11" name="Rectangle 10">
            <a:extLst>
              <a:ext uri="{FF2B5EF4-FFF2-40B4-BE49-F238E27FC236}">
                <a16:creationId xmlns:a16="http://schemas.microsoft.com/office/drawing/2014/main" id="{ED7A13E0-708A-BD8A-3030-CF911354265D}"/>
              </a:ext>
            </a:extLst>
          </p:cNvPr>
          <p:cNvSpPr/>
          <p:nvPr/>
        </p:nvSpPr>
        <p:spPr>
          <a:xfrm>
            <a:off x="1518700" y="2369490"/>
            <a:ext cx="6241774" cy="238539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4363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2000" dirty="0"/>
              <a:t>Now let’s understand the code.</a:t>
            </a:r>
          </a:p>
          <a:p>
            <a:pPr algn="l"/>
            <a:endParaRPr lang="en-IN" sz="2000" dirty="0"/>
          </a:p>
          <a:p>
            <a:pPr algn="l"/>
            <a:r>
              <a:rPr lang="en-US" sz="2000" dirty="0"/>
              <a:t>The DbContext class is an integral part of Entity Framework. An instance of DbContext represents a session with the database which can be used to query and save instances of your entities to a database.</a:t>
            </a:r>
          </a:p>
          <a:p>
            <a:pPr algn="l"/>
            <a:r>
              <a:rPr lang="en-US" sz="2000" dirty="0"/>
              <a:t>DbContext in EF Core allows us to perform following tasks :</a:t>
            </a:r>
          </a:p>
          <a:p>
            <a:pPr marL="342900" indent="-342900" algn="l">
              <a:buFont typeface="Wingdings" panose="05000000000000000000" pitchFamily="2" charset="2"/>
              <a:buChar char="ü"/>
            </a:pPr>
            <a:r>
              <a:rPr lang="en-US" sz="2000" dirty="0"/>
              <a:t>Manage database connection</a:t>
            </a:r>
          </a:p>
          <a:p>
            <a:pPr marL="342900" indent="-342900" algn="l">
              <a:buFont typeface="Wingdings" panose="05000000000000000000" pitchFamily="2" charset="2"/>
              <a:buChar char="ü"/>
            </a:pPr>
            <a:r>
              <a:rPr lang="en-US" sz="2000" dirty="0"/>
              <a:t>Configure model &amp; relationship</a:t>
            </a:r>
          </a:p>
          <a:p>
            <a:pPr marL="342900" indent="-342900" algn="l">
              <a:buFont typeface="Wingdings" panose="05000000000000000000" pitchFamily="2" charset="2"/>
              <a:buChar char="ü"/>
            </a:pPr>
            <a:r>
              <a:rPr lang="en-US" sz="2000" dirty="0"/>
              <a:t>Querying database</a:t>
            </a:r>
          </a:p>
          <a:p>
            <a:pPr marL="342900" indent="-342900" algn="l">
              <a:buFont typeface="Wingdings" panose="05000000000000000000" pitchFamily="2" charset="2"/>
              <a:buChar char="ü"/>
            </a:pPr>
            <a:r>
              <a:rPr lang="en-US" sz="2000" dirty="0"/>
              <a:t>Saving data to the database</a:t>
            </a:r>
          </a:p>
          <a:p>
            <a:pPr marL="342900" indent="-342900" algn="l">
              <a:buFont typeface="Wingdings" panose="05000000000000000000" pitchFamily="2" charset="2"/>
              <a:buChar char="ü"/>
            </a:pPr>
            <a:r>
              <a:rPr lang="en-US" sz="2000" dirty="0"/>
              <a:t>Configure change tracking</a:t>
            </a:r>
          </a:p>
          <a:p>
            <a:pPr marL="342900" indent="-342900" algn="l">
              <a:buFont typeface="Wingdings" panose="05000000000000000000" pitchFamily="2" charset="2"/>
              <a:buChar char="ü"/>
            </a:pPr>
            <a:r>
              <a:rPr lang="en-US" sz="2000" dirty="0"/>
              <a:t>Caching</a:t>
            </a:r>
          </a:p>
          <a:p>
            <a:pPr marL="342900" indent="-342900" algn="l">
              <a:buFont typeface="Wingdings" panose="05000000000000000000" pitchFamily="2" charset="2"/>
              <a:buChar char="ü"/>
            </a:pPr>
            <a:r>
              <a:rPr lang="en-US" sz="2000" dirty="0"/>
              <a:t>Transaction management</a:t>
            </a:r>
          </a:p>
          <a:p>
            <a:pPr algn="l"/>
            <a:r>
              <a:rPr lang="en-US" sz="2000" dirty="0"/>
              <a:t>To use DbContext in our application, we need to create the class ( In our case i.e., </a:t>
            </a:r>
            <a:r>
              <a:rPr lang="en-US" sz="2000" dirty="0" err="1"/>
              <a:t>CustomerDBContext</a:t>
            </a:r>
            <a:r>
              <a:rPr lang="en-US" sz="2000" dirty="0"/>
              <a:t> ) that derives from DbContext, also known as context class. This context class typically includes </a:t>
            </a:r>
            <a:r>
              <a:rPr lang="en-US" sz="2000" dirty="0" err="1"/>
              <a:t>DbSet</a:t>
            </a:r>
            <a:r>
              <a:rPr lang="en-US" sz="2000" dirty="0"/>
              <a:t>&lt;</a:t>
            </a:r>
            <a:r>
              <a:rPr lang="en-US" sz="2000" dirty="0" err="1"/>
              <a:t>TEntity</a:t>
            </a:r>
            <a:r>
              <a:rPr lang="en-US" sz="2000" dirty="0"/>
              <a:t>&gt; properties for each entity in the model.</a:t>
            </a:r>
          </a:p>
        </p:txBody>
      </p:sp>
      <p:sp>
        <p:nvSpPr>
          <p:cNvPr id="2" name="TextBox 1">
            <a:extLst>
              <a:ext uri="{FF2B5EF4-FFF2-40B4-BE49-F238E27FC236}">
                <a16:creationId xmlns:a16="http://schemas.microsoft.com/office/drawing/2014/main" id="{9D67D4F9-8A2B-27DA-BABC-139099D3E51A}"/>
              </a:ext>
            </a:extLst>
          </p:cNvPr>
          <p:cNvSpPr txBox="1"/>
          <p:nvPr/>
        </p:nvSpPr>
        <p:spPr>
          <a:xfrm>
            <a:off x="445270" y="652010"/>
            <a:ext cx="4866198" cy="369332"/>
          </a:xfrm>
          <a:prstGeom prst="rect">
            <a:avLst/>
          </a:prstGeom>
          <a:noFill/>
          <a:ln w="19050">
            <a:solidFill>
              <a:srgbClr val="FF0000"/>
            </a:solidFill>
          </a:ln>
        </p:spPr>
        <p:txBody>
          <a:bodyPr wrap="square" rtlCol="0">
            <a:spAutoFit/>
          </a:bodyPr>
          <a:lstStyle/>
          <a:p>
            <a:r>
              <a:rPr lang="en-IN"/>
              <a:t>public class CustomerDBContext : DbContext</a:t>
            </a:r>
            <a:endParaRPr lang="en-IN" dirty="0"/>
          </a:p>
        </p:txBody>
      </p:sp>
    </p:spTree>
    <p:extLst>
      <p:ext uri="{BB962C8B-B14F-4D97-AF65-F5344CB8AC3E}">
        <p14:creationId xmlns:p14="http://schemas.microsoft.com/office/powerpoint/2010/main" val="799646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2000" dirty="0"/>
              <a:t>We have created a constructor for this class and provided </a:t>
            </a:r>
            <a:r>
              <a:rPr lang="en-US" sz="2000" b="1" dirty="0"/>
              <a:t>dbContextOptions</a:t>
            </a:r>
            <a:r>
              <a:rPr lang="en-US" sz="2000" dirty="0"/>
              <a:t> as parameter. It should also call the base class constructor to which we can pass dbContextOptions as the parameter. The dbContextOptions carries the configuration information needed to configure the DbContext.</a:t>
            </a:r>
          </a:p>
          <a:p>
            <a:pPr algn="l"/>
            <a:endParaRPr lang="en-IN" sz="1600" dirty="0"/>
          </a:p>
        </p:txBody>
      </p:sp>
      <p:pic>
        <p:nvPicPr>
          <p:cNvPr id="4" name="Picture 3">
            <a:extLst>
              <a:ext uri="{FF2B5EF4-FFF2-40B4-BE49-F238E27FC236}">
                <a16:creationId xmlns:a16="http://schemas.microsoft.com/office/drawing/2014/main" id="{02251926-43C3-373A-DF93-FDAB735986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073" y="272216"/>
            <a:ext cx="9525663" cy="1479205"/>
          </a:xfrm>
          <a:prstGeom prst="rect">
            <a:avLst/>
          </a:prstGeom>
        </p:spPr>
      </p:pic>
      <p:pic>
        <p:nvPicPr>
          <p:cNvPr id="6" name="Picture 5">
            <a:extLst>
              <a:ext uri="{FF2B5EF4-FFF2-40B4-BE49-F238E27FC236}">
                <a16:creationId xmlns:a16="http://schemas.microsoft.com/office/drawing/2014/main" id="{9792E2C6-E5CB-4AF4-67FD-CA996DE9B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786" y="2922315"/>
            <a:ext cx="8682824" cy="3621004"/>
          </a:xfrm>
          <a:prstGeom prst="rect">
            <a:avLst/>
          </a:prstGeom>
        </p:spPr>
      </p:pic>
    </p:spTree>
    <p:extLst>
      <p:ext uri="{BB962C8B-B14F-4D97-AF65-F5344CB8AC3E}">
        <p14:creationId xmlns:p14="http://schemas.microsoft.com/office/powerpoint/2010/main" val="2097923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Now inside the constructor we provided a try/catch block method.  Now inside the catch block, we wrote the following code.</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We wrote a Console statement to log the error message it </a:t>
            </a:r>
            <a:r>
              <a:rPr lang="en-US" sz="1600" dirty="0" err="1"/>
              <a:t>it</a:t>
            </a:r>
            <a:r>
              <a:rPr lang="en-US" sz="1600" dirty="0"/>
              <a:t> occurs.</a:t>
            </a:r>
          </a:p>
          <a:p>
            <a:pPr algn="l"/>
            <a:r>
              <a:rPr lang="en-US" sz="1600" dirty="0"/>
              <a:t>Next in the try block we created a </a:t>
            </a:r>
            <a:r>
              <a:rPr lang="en-US" sz="1600" dirty="0" err="1"/>
              <a:t>databaseCreator</a:t>
            </a:r>
            <a:r>
              <a:rPr lang="en-US" sz="1600" dirty="0"/>
              <a:t> object which we needed to use for creating the database if it doesn’t exist.</a:t>
            </a:r>
          </a:p>
          <a:p>
            <a:pPr algn="l"/>
            <a:r>
              <a:rPr lang="en-US" sz="1600" dirty="0"/>
              <a:t>Then we added if conditional statement to check whether the </a:t>
            </a:r>
            <a:r>
              <a:rPr lang="en-US" sz="1600" dirty="0" err="1"/>
              <a:t>databaseCreator</a:t>
            </a:r>
            <a:r>
              <a:rPr lang="en-US" sz="1600" dirty="0"/>
              <a:t> object is not null.</a:t>
            </a:r>
          </a:p>
          <a:p>
            <a:pPr algn="l"/>
            <a:r>
              <a:rPr lang="en-US" sz="1600" dirty="0"/>
              <a:t>If it is not null, we are creating a database if the </a:t>
            </a:r>
            <a:r>
              <a:rPr lang="en-US" sz="1600" dirty="0" err="1"/>
              <a:t>databaseCreator</a:t>
            </a:r>
            <a:r>
              <a:rPr lang="en-US" sz="1600" dirty="0"/>
              <a:t> object cannot connect to the database.</a:t>
            </a:r>
          </a:p>
          <a:p>
            <a:pPr algn="l"/>
            <a:r>
              <a:rPr lang="en-US" sz="1600" dirty="0"/>
              <a:t>Next we are creating the database tables if the database is not having any tables in it.</a:t>
            </a:r>
          </a:p>
          <a:p>
            <a:pPr algn="l"/>
            <a:r>
              <a:rPr lang="en-US" sz="1600" dirty="0"/>
              <a:t>That’s it needed in the constructor.</a:t>
            </a:r>
          </a:p>
          <a:p>
            <a:pPr algn="l"/>
            <a:r>
              <a:rPr lang="en-US" sz="1600" dirty="0"/>
              <a:t>Next we are declared </a:t>
            </a:r>
            <a:r>
              <a:rPr lang="en-US" sz="1600" dirty="0" err="1"/>
              <a:t>dbSet</a:t>
            </a:r>
            <a:r>
              <a:rPr lang="en-US" sz="1600" dirty="0"/>
              <a:t> for Customer entity.</a:t>
            </a:r>
          </a:p>
          <a:p>
            <a:pPr algn="l"/>
            <a:r>
              <a:rPr lang="en-US" sz="1600" dirty="0"/>
              <a:t>And we name it as Customers.</a:t>
            </a:r>
          </a:p>
          <a:p>
            <a:pPr algn="l"/>
            <a:r>
              <a:rPr lang="en-US" sz="1600" dirty="0"/>
              <a:t>Now we can use this </a:t>
            </a:r>
            <a:r>
              <a:rPr lang="en-US" sz="1600" dirty="0" err="1"/>
              <a:t>dbContext</a:t>
            </a:r>
            <a:r>
              <a:rPr lang="en-US" sz="1600" dirty="0"/>
              <a:t> class in our dependency injection in </a:t>
            </a:r>
            <a:r>
              <a:rPr lang="en-US" sz="1600" dirty="0" err="1"/>
              <a:t>Program.cs</a:t>
            </a:r>
            <a:r>
              <a:rPr lang="en-US" sz="1600" dirty="0"/>
              <a:t>  as shown in below. </a:t>
            </a:r>
            <a:endParaRPr lang="en-IN" sz="1600" dirty="0"/>
          </a:p>
        </p:txBody>
      </p:sp>
      <p:pic>
        <p:nvPicPr>
          <p:cNvPr id="4" name="Picture 3">
            <a:extLst>
              <a:ext uri="{FF2B5EF4-FFF2-40B4-BE49-F238E27FC236}">
                <a16:creationId xmlns:a16="http://schemas.microsoft.com/office/drawing/2014/main" id="{176EC82C-EA00-873E-FC5C-420CC13700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372" y="586755"/>
            <a:ext cx="3850089" cy="1707114"/>
          </a:xfrm>
          <a:prstGeom prst="rect">
            <a:avLst/>
          </a:prstGeom>
        </p:spPr>
      </p:pic>
    </p:spTree>
    <p:extLst>
      <p:ext uri="{BB962C8B-B14F-4D97-AF65-F5344CB8AC3E}">
        <p14:creationId xmlns:p14="http://schemas.microsoft.com/office/powerpoint/2010/main" val="3550239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3600" b="1" dirty="0">
                <a:solidFill>
                  <a:srgbClr val="C00000"/>
                </a:solidFill>
              </a:rPr>
              <a:t>When to use Code- First?</a:t>
            </a:r>
          </a:p>
          <a:p>
            <a:pPr algn="l"/>
            <a:endParaRPr lang="en-US" sz="3600" dirty="0"/>
          </a:p>
          <a:p>
            <a:pPr marL="342900" indent="-342900" algn="l">
              <a:buFont typeface="Wingdings" panose="05000000000000000000" pitchFamily="2" charset="2"/>
              <a:buChar char="ü"/>
            </a:pPr>
            <a:r>
              <a:rPr lang="en-US" dirty="0"/>
              <a:t>When you have to make your application from scratch.</a:t>
            </a:r>
          </a:p>
          <a:p>
            <a:pPr marL="342900" indent="-342900" algn="l">
              <a:buFont typeface="Wingdings" panose="05000000000000000000" pitchFamily="2" charset="2"/>
              <a:buChar char="ü"/>
            </a:pPr>
            <a:r>
              <a:rPr lang="en-US" dirty="0"/>
              <a:t>When you don’t have a readymade database.</a:t>
            </a:r>
          </a:p>
          <a:p>
            <a:pPr marL="342900" indent="-342900" algn="l">
              <a:buFont typeface="Wingdings" panose="05000000000000000000" pitchFamily="2" charset="2"/>
              <a:buChar char="ü"/>
            </a:pPr>
            <a:r>
              <a:rPr lang="en-US" dirty="0"/>
              <a:t>You have to play with database frequently, like creating and deleting tables, views, and stored procedure.</a:t>
            </a:r>
          </a:p>
          <a:p>
            <a:pPr marL="342900" indent="-342900" algn="l">
              <a:buFont typeface="Wingdings" panose="05000000000000000000" pitchFamily="2" charset="2"/>
              <a:buChar char="ü"/>
            </a:pPr>
            <a:r>
              <a:rPr lang="en-US" dirty="0"/>
              <a:t>When you have too many tables, views, and stored procedures in database.</a:t>
            </a:r>
            <a:endParaRPr lang="en-IN" dirty="0"/>
          </a:p>
        </p:txBody>
      </p:sp>
    </p:spTree>
    <p:extLst>
      <p:ext uri="{BB962C8B-B14F-4D97-AF65-F5344CB8AC3E}">
        <p14:creationId xmlns:p14="http://schemas.microsoft.com/office/powerpoint/2010/main" val="2369039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IN" sz="1600" dirty="0"/>
              <a:t> </a:t>
            </a:r>
          </a:p>
        </p:txBody>
      </p:sp>
      <p:pic>
        <p:nvPicPr>
          <p:cNvPr id="6" name="Picture 5">
            <a:extLst>
              <a:ext uri="{FF2B5EF4-FFF2-40B4-BE49-F238E27FC236}">
                <a16:creationId xmlns:a16="http://schemas.microsoft.com/office/drawing/2014/main" id="{B88BACFF-5C30-636D-4C12-5F143409A76D}"/>
              </a:ext>
            </a:extLst>
          </p:cNvPr>
          <p:cNvPicPr>
            <a:picLocks noChangeAspect="1"/>
          </p:cNvPicPr>
          <p:nvPr/>
        </p:nvPicPr>
        <p:blipFill rotWithShape="1">
          <a:blip r:embed="rId2">
            <a:extLst>
              <a:ext uri="{28A0092B-C50C-407E-A947-70E740481C1C}">
                <a14:useLocalDpi xmlns:a14="http://schemas.microsoft.com/office/drawing/2010/main" val="0"/>
              </a:ext>
            </a:extLst>
          </a:blip>
          <a:srcRect b="4696"/>
          <a:stretch/>
        </p:blipFill>
        <p:spPr>
          <a:xfrm>
            <a:off x="344245" y="127221"/>
            <a:ext cx="10972800" cy="6535972"/>
          </a:xfrm>
          <a:prstGeom prst="rect">
            <a:avLst/>
          </a:prstGeom>
        </p:spPr>
      </p:pic>
      <p:sp>
        <p:nvSpPr>
          <p:cNvPr id="7" name="Rectangle 6">
            <a:extLst>
              <a:ext uri="{FF2B5EF4-FFF2-40B4-BE49-F238E27FC236}">
                <a16:creationId xmlns:a16="http://schemas.microsoft.com/office/drawing/2014/main" id="{38810697-05C4-F3AA-5671-EE72C56E03A9}"/>
              </a:ext>
            </a:extLst>
          </p:cNvPr>
          <p:cNvSpPr/>
          <p:nvPr/>
        </p:nvSpPr>
        <p:spPr>
          <a:xfrm>
            <a:off x="1304014" y="2067339"/>
            <a:ext cx="6209969" cy="9223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C300A50-8158-E1C0-750A-825C655F1F3F}"/>
              </a:ext>
            </a:extLst>
          </p:cNvPr>
          <p:cNvSpPr txBox="1"/>
          <p:nvPr/>
        </p:nvSpPr>
        <p:spPr>
          <a:xfrm>
            <a:off x="4118776" y="3429000"/>
            <a:ext cx="3768918" cy="923330"/>
          </a:xfrm>
          <a:prstGeom prst="rect">
            <a:avLst/>
          </a:prstGeom>
          <a:noFill/>
          <a:ln w="28575">
            <a:solidFill>
              <a:srgbClr val="002060"/>
            </a:solidFill>
          </a:ln>
        </p:spPr>
        <p:txBody>
          <a:bodyPr wrap="square" rtlCol="0">
            <a:spAutoFit/>
          </a:bodyPr>
          <a:lstStyle/>
          <a:p>
            <a:r>
              <a:rPr lang="en-IN" dirty="0"/>
              <a:t>We want our database name should be </a:t>
            </a:r>
            <a:r>
              <a:rPr lang="en-IN" dirty="0" err="1"/>
              <a:t>CustomerDB</a:t>
            </a:r>
            <a:r>
              <a:rPr lang="en-IN" dirty="0"/>
              <a:t>. So we gave it in Initial </a:t>
            </a:r>
            <a:r>
              <a:rPr lang="en-IN" dirty="0" err="1"/>
              <a:t>catalog</a:t>
            </a:r>
            <a:r>
              <a:rPr lang="en-IN" dirty="0"/>
              <a:t>.</a:t>
            </a:r>
          </a:p>
        </p:txBody>
      </p:sp>
    </p:spTree>
    <p:extLst>
      <p:ext uri="{BB962C8B-B14F-4D97-AF65-F5344CB8AC3E}">
        <p14:creationId xmlns:p14="http://schemas.microsoft.com/office/powerpoint/2010/main" val="2164039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Now lets create an API controller.</a:t>
            </a:r>
            <a:endParaRPr lang="en-IN" sz="1600" dirty="0"/>
          </a:p>
          <a:p>
            <a:pPr algn="l"/>
            <a:r>
              <a:rPr lang="en-IN" sz="1600" dirty="0"/>
              <a:t>Right click on Controllers folder and select Controller option. Select Empty API controller.</a:t>
            </a:r>
          </a:p>
          <a:p>
            <a:pPr algn="l"/>
            <a:r>
              <a:rPr lang="en-IN" sz="1600" dirty="0"/>
              <a:t>Click on Add button.</a:t>
            </a:r>
          </a:p>
        </p:txBody>
      </p:sp>
      <p:pic>
        <p:nvPicPr>
          <p:cNvPr id="4" name="Picture 3">
            <a:extLst>
              <a:ext uri="{FF2B5EF4-FFF2-40B4-BE49-F238E27FC236}">
                <a16:creationId xmlns:a16="http://schemas.microsoft.com/office/drawing/2014/main" id="{D65F9A20-F27F-E7BE-0F01-1C703EDC86C9}"/>
              </a:ext>
            </a:extLst>
          </p:cNvPr>
          <p:cNvPicPr>
            <a:picLocks noChangeAspect="1"/>
          </p:cNvPicPr>
          <p:nvPr/>
        </p:nvPicPr>
        <p:blipFill rotWithShape="1">
          <a:blip r:embed="rId2">
            <a:extLst>
              <a:ext uri="{28A0092B-C50C-407E-A947-70E740481C1C}">
                <a14:useLocalDpi xmlns:a14="http://schemas.microsoft.com/office/drawing/2010/main" val="0"/>
              </a:ext>
            </a:extLst>
          </a:blip>
          <a:srcRect b="4838"/>
          <a:stretch/>
        </p:blipFill>
        <p:spPr>
          <a:xfrm>
            <a:off x="408634" y="1711403"/>
            <a:ext cx="7991513" cy="4753008"/>
          </a:xfrm>
          <a:prstGeom prst="rect">
            <a:avLst/>
          </a:prstGeom>
        </p:spPr>
      </p:pic>
    </p:spTree>
    <p:extLst>
      <p:ext uri="{BB962C8B-B14F-4D97-AF65-F5344CB8AC3E}">
        <p14:creationId xmlns:p14="http://schemas.microsoft.com/office/powerpoint/2010/main" val="368530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IN" sz="1600" dirty="0"/>
              <a:t> </a:t>
            </a:r>
          </a:p>
        </p:txBody>
      </p:sp>
      <p:pic>
        <p:nvPicPr>
          <p:cNvPr id="4" name="Picture 3">
            <a:extLst>
              <a:ext uri="{FF2B5EF4-FFF2-40B4-BE49-F238E27FC236}">
                <a16:creationId xmlns:a16="http://schemas.microsoft.com/office/drawing/2014/main" id="{3F921303-9E8D-6889-94B7-AD199F559E9E}"/>
              </a:ext>
            </a:extLst>
          </p:cNvPr>
          <p:cNvPicPr>
            <a:picLocks noChangeAspect="1"/>
          </p:cNvPicPr>
          <p:nvPr/>
        </p:nvPicPr>
        <p:blipFill rotWithShape="1">
          <a:blip r:embed="rId2">
            <a:extLst>
              <a:ext uri="{28A0092B-C50C-407E-A947-70E740481C1C}">
                <a14:useLocalDpi xmlns:a14="http://schemas.microsoft.com/office/drawing/2010/main" val="0"/>
              </a:ext>
            </a:extLst>
          </a:blip>
          <a:srcRect b="7478"/>
          <a:stretch/>
        </p:blipFill>
        <p:spPr>
          <a:xfrm>
            <a:off x="482379" y="272216"/>
            <a:ext cx="10972800" cy="6345140"/>
          </a:xfrm>
          <a:prstGeom prst="rect">
            <a:avLst/>
          </a:prstGeom>
        </p:spPr>
      </p:pic>
      <p:sp>
        <p:nvSpPr>
          <p:cNvPr id="5" name="TextBox 4">
            <a:extLst>
              <a:ext uri="{FF2B5EF4-FFF2-40B4-BE49-F238E27FC236}">
                <a16:creationId xmlns:a16="http://schemas.microsoft.com/office/drawing/2014/main" id="{21D19A39-6800-5590-EC8E-A5961090A7F9}"/>
              </a:ext>
            </a:extLst>
          </p:cNvPr>
          <p:cNvSpPr txBox="1"/>
          <p:nvPr/>
        </p:nvSpPr>
        <p:spPr>
          <a:xfrm>
            <a:off x="7999013" y="4731026"/>
            <a:ext cx="3283888" cy="369332"/>
          </a:xfrm>
          <a:prstGeom prst="rect">
            <a:avLst/>
          </a:prstGeom>
          <a:noFill/>
        </p:spPr>
        <p:txBody>
          <a:bodyPr wrap="square" rtlCol="0">
            <a:spAutoFit/>
          </a:bodyPr>
          <a:lstStyle/>
          <a:p>
            <a:r>
              <a:rPr lang="en-IN" dirty="0">
                <a:solidFill>
                  <a:srgbClr val="FF0000"/>
                </a:solidFill>
              </a:rPr>
              <a:t>Create </a:t>
            </a:r>
            <a:r>
              <a:rPr lang="en-IN" dirty="0" err="1">
                <a:solidFill>
                  <a:srgbClr val="FF0000"/>
                </a:solidFill>
              </a:rPr>
              <a:t>CustomerController</a:t>
            </a:r>
            <a:r>
              <a:rPr lang="en-IN" dirty="0">
                <a:solidFill>
                  <a:srgbClr val="FF0000"/>
                </a:solidFill>
              </a:rPr>
              <a:t> class</a:t>
            </a:r>
          </a:p>
        </p:txBody>
      </p:sp>
      <p:cxnSp>
        <p:nvCxnSpPr>
          <p:cNvPr id="7" name="Straight Arrow Connector 6">
            <a:extLst>
              <a:ext uri="{FF2B5EF4-FFF2-40B4-BE49-F238E27FC236}">
                <a16:creationId xmlns:a16="http://schemas.microsoft.com/office/drawing/2014/main" id="{47B50487-17C0-BA3D-A41A-8C765ABDB3E3}"/>
              </a:ext>
            </a:extLst>
          </p:cNvPr>
          <p:cNvCxnSpPr/>
          <p:nvPr/>
        </p:nvCxnSpPr>
        <p:spPr>
          <a:xfrm flipV="1">
            <a:off x="6241774" y="4961614"/>
            <a:ext cx="1431235" cy="2941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12300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Description about code first approach</a:t>
            </a:r>
            <a:endParaRPr lang="en-IN" sz="1600" dirty="0"/>
          </a:p>
        </p:txBody>
      </p:sp>
      <p:pic>
        <p:nvPicPr>
          <p:cNvPr id="4" name="Picture 3">
            <a:extLst>
              <a:ext uri="{FF2B5EF4-FFF2-40B4-BE49-F238E27FC236}">
                <a16:creationId xmlns:a16="http://schemas.microsoft.com/office/drawing/2014/main" id="{C19EDA09-3E30-C55E-7D7D-ACE9AD171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72" y="182880"/>
            <a:ext cx="10972800" cy="6858000"/>
          </a:xfrm>
          <a:prstGeom prst="rect">
            <a:avLst/>
          </a:prstGeom>
        </p:spPr>
      </p:pic>
      <p:sp>
        <p:nvSpPr>
          <p:cNvPr id="5" name="TextBox 4">
            <a:extLst>
              <a:ext uri="{FF2B5EF4-FFF2-40B4-BE49-F238E27FC236}">
                <a16:creationId xmlns:a16="http://schemas.microsoft.com/office/drawing/2014/main" id="{74C5A1DB-D4EE-9432-9EEE-696848F3AA24}"/>
              </a:ext>
            </a:extLst>
          </p:cNvPr>
          <p:cNvSpPr txBox="1"/>
          <p:nvPr/>
        </p:nvSpPr>
        <p:spPr>
          <a:xfrm>
            <a:off x="1971923" y="2782957"/>
            <a:ext cx="4635611" cy="1200329"/>
          </a:xfrm>
          <a:prstGeom prst="rect">
            <a:avLst/>
          </a:prstGeom>
          <a:noFill/>
        </p:spPr>
        <p:txBody>
          <a:bodyPr wrap="square" rtlCol="0">
            <a:spAutoFit/>
          </a:bodyPr>
          <a:lstStyle/>
          <a:p>
            <a:r>
              <a:rPr lang="en-IN" dirty="0"/>
              <a:t>This is the </a:t>
            </a:r>
            <a:r>
              <a:rPr lang="en-IN" dirty="0" err="1"/>
              <a:t>CustomerController</a:t>
            </a:r>
            <a:r>
              <a:rPr lang="en-IN" dirty="0"/>
              <a:t> class. Now we need to add constructor to this class and pass the </a:t>
            </a:r>
            <a:r>
              <a:rPr lang="en-IN" dirty="0" err="1"/>
              <a:t>dbContext</a:t>
            </a:r>
            <a:r>
              <a:rPr lang="en-IN" dirty="0"/>
              <a:t> as a parameter as we have done dependency injection.</a:t>
            </a:r>
          </a:p>
        </p:txBody>
      </p:sp>
    </p:spTree>
    <p:extLst>
      <p:ext uri="{BB962C8B-B14F-4D97-AF65-F5344CB8AC3E}">
        <p14:creationId xmlns:p14="http://schemas.microsoft.com/office/powerpoint/2010/main" val="2246812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D62213-C12D-D1FD-1AC2-0CCA0D73056B}"/>
              </a:ext>
            </a:extLst>
          </p:cNvPr>
          <p:cNvPicPr>
            <a:picLocks noChangeAspect="1"/>
          </p:cNvPicPr>
          <p:nvPr/>
        </p:nvPicPr>
        <p:blipFill rotWithShape="1">
          <a:blip r:embed="rId2">
            <a:extLst>
              <a:ext uri="{28A0092B-C50C-407E-A947-70E740481C1C}">
                <a14:useLocalDpi xmlns:a14="http://schemas.microsoft.com/office/drawing/2010/main" val="0"/>
              </a:ext>
            </a:extLst>
          </a:blip>
          <a:srcRect b="7362"/>
          <a:stretch/>
        </p:blipFill>
        <p:spPr>
          <a:xfrm>
            <a:off x="553941" y="252454"/>
            <a:ext cx="10972800" cy="6353092"/>
          </a:xfrm>
          <a:prstGeom prst="rect">
            <a:avLst/>
          </a:prstGeom>
        </p:spPr>
      </p:pic>
      <p:sp>
        <p:nvSpPr>
          <p:cNvPr id="8" name="TextBox 7">
            <a:extLst>
              <a:ext uri="{FF2B5EF4-FFF2-40B4-BE49-F238E27FC236}">
                <a16:creationId xmlns:a16="http://schemas.microsoft.com/office/drawing/2014/main" id="{7C9A7A0B-0CFC-F7D5-9D2F-CA5BEEBAEA69}"/>
              </a:ext>
            </a:extLst>
          </p:cNvPr>
          <p:cNvSpPr txBox="1"/>
          <p:nvPr/>
        </p:nvSpPr>
        <p:spPr>
          <a:xfrm>
            <a:off x="5390990" y="2560320"/>
            <a:ext cx="3800724" cy="738664"/>
          </a:xfrm>
          <a:prstGeom prst="rect">
            <a:avLst/>
          </a:prstGeom>
          <a:noFill/>
          <a:ln w="28575">
            <a:solidFill>
              <a:srgbClr val="FF0000"/>
            </a:solidFill>
          </a:ln>
        </p:spPr>
        <p:txBody>
          <a:bodyPr wrap="square" rtlCol="0">
            <a:spAutoFit/>
          </a:bodyPr>
          <a:lstStyle/>
          <a:p>
            <a:r>
              <a:rPr lang="en-IN" sz="1400" dirty="0"/>
              <a:t>In the constructor, we are doing dependency injection of </a:t>
            </a:r>
            <a:r>
              <a:rPr lang="en-IN" sz="1400" dirty="0" err="1"/>
              <a:t>CustomerDBContext</a:t>
            </a:r>
            <a:r>
              <a:rPr lang="en-IN" sz="1400" dirty="0"/>
              <a:t> as a parameter and passing it to the </a:t>
            </a:r>
            <a:r>
              <a:rPr lang="en-IN" sz="1400" dirty="0" err="1"/>
              <a:t>CustomerDBContext</a:t>
            </a:r>
            <a:r>
              <a:rPr lang="en-IN" sz="1400" dirty="0"/>
              <a:t> object.</a:t>
            </a:r>
          </a:p>
        </p:txBody>
      </p:sp>
      <p:cxnSp>
        <p:nvCxnSpPr>
          <p:cNvPr id="10" name="Straight Arrow Connector 9">
            <a:extLst>
              <a:ext uri="{FF2B5EF4-FFF2-40B4-BE49-F238E27FC236}">
                <a16:creationId xmlns:a16="http://schemas.microsoft.com/office/drawing/2014/main" id="{1897E442-131F-34AB-D29E-56D202D72512}"/>
              </a:ext>
            </a:extLst>
          </p:cNvPr>
          <p:cNvCxnSpPr/>
          <p:nvPr/>
        </p:nvCxnSpPr>
        <p:spPr>
          <a:xfrm>
            <a:off x="4484536" y="2647784"/>
            <a:ext cx="755374" cy="2146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98CE17D-9D13-8E29-5860-A7BCD27A0BE4}"/>
              </a:ext>
            </a:extLst>
          </p:cNvPr>
          <p:cNvSpPr txBox="1"/>
          <p:nvPr/>
        </p:nvSpPr>
        <p:spPr>
          <a:xfrm>
            <a:off x="6575729" y="4412974"/>
            <a:ext cx="4023360" cy="523220"/>
          </a:xfrm>
          <a:prstGeom prst="rect">
            <a:avLst/>
          </a:prstGeom>
          <a:noFill/>
          <a:ln w="28575">
            <a:solidFill>
              <a:srgbClr val="FF0000"/>
            </a:solidFill>
          </a:ln>
        </p:spPr>
        <p:txBody>
          <a:bodyPr wrap="square" rtlCol="0">
            <a:spAutoFit/>
          </a:bodyPr>
          <a:lstStyle/>
          <a:p>
            <a:r>
              <a:rPr lang="en-IN" sz="1400" dirty="0"/>
              <a:t>Creating methods to perform CRUD operations on the database table.</a:t>
            </a:r>
          </a:p>
        </p:txBody>
      </p:sp>
      <p:cxnSp>
        <p:nvCxnSpPr>
          <p:cNvPr id="12" name="Straight Arrow Connector 11">
            <a:extLst>
              <a:ext uri="{FF2B5EF4-FFF2-40B4-BE49-F238E27FC236}">
                <a16:creationId xmlns:a16="http://schemas.microsoft.com/office/drawing/2014/main" id="{D29AC4CB-9912-2A94-B1D8-AEF31ED7CFE2}"/>
              </a:ext>
            </a:extLst>
          </p:cNvPr>
          <p:cNvCxnSpPr/>
          <p:nvPr/>
        </p:nvCxnSpPr>
        <p:spPr>
          <a:xfrm>
            <a:off x="5616272" y="4463470"/>
            <a:ext cx="755374" cy="2146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53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968ABB-E9FA-3B51-7A2A-6ED994C51E68}"/>
              </a:ext>
            </a:extLst>
          </p:cNvPr>
          <p:cNvPicPr>
            <a:picLocks noChangeAspect="1"/>
          </p:cNvPicPr>
          <p:nvPr/>
        </p:nvPicPr>
        <p:blipFill rotWithShape="1">
          <a:blip r:embed="rId2">
            <a:extLst>
              <a:ext uri="{28A0092B-C50C-407E-A947-70E740481C1C}">
                <a14:useLocalDpi xmlns:a14="http://schemas.microsoft.com/office/drawing/2010/main" val="0"/>
              </a:ext>
            </a:extLst>
          </a:blip>
          <a:srcRect b="4348"/>
          <a:stretch/>
        </p:blipFill>
        <p:spPr>
          <a:xfrm>
            <a:off x="530087" y="149087"/>
            <a:ext cx="10972800" cy="6559826"/>
          </a:xfrm>
          <a:prstGeom prst="rect">
            <a:avLst/>
          </a:prstGeom>
        </p:spPr>
      </p:pic>
    </p:spTree>
    <p:extLst>
      <p:ext uri="{BB962C8B-B14F-4D97-AF65-F5344CB8AC3E}">
        <p14:creationId xmlns:p14="http://schemas.microsoft.com/office/powerpoint/2010/main" val="1018598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Now run your project.</a:t>
            </a:r>
          </a:p>
          <a:p>
            <a:pPr algn="l"/>
            <a:r>
              <a:rPr lang="en-US" sz="1600" dirty="0"/>
              <a:t>After that check the MSSQL server to check the database.</a:t>
            </a:r>
          </a:p>
          <a:p>
            <a:pPr algn="l"/>
            <a:endParaRPr lang="en-IN" sz="1600" dirty="0"/>
          </a:p>
        </p:txBody>
      </p:sp>
      <p:pic>
        <p:nvPicPr>
          <p:cNvPr id="4" name="Picture 3">
            <a:extLst>
              <a:ext uri="{FF2B5EF4-FFF2-40B4-BE49-F238E27FC236}">
                <a16:creationId xmlns:a16="http://schemas.microsoft.com/office/drawing/2014/main" id="{C0B21661-505C-FBB7-B644-17186310AADA}"/>
              </a:ext>
            </a:extLst>
          </p:cNvPr>
          <p:cNvPicPr>
            <a:picLocks noChangeAspect="1"/>
          </p:cNvPicPr>
          <p:nvPr/>
        </p:nvPicPr>
        <p:blipFill rotWithShape="1">
          <a:blip r:embed="rId2">
            <a:extLst>
              <a:ext uri="{28A0092B-C50C-407E-A947-70E740481C1C}">
                <a14:useLocalDpi xmlns:a14="http://schemas.microsoft.com/office/drawing/2010/main" val="0"/>
              </a:ext>
            </a:extLst>
          </a:blip>
          <a:srcRect b="6933"/>
          <a:stretch/>
        </p:blipFill>
        <p:spPr>
          <a:xfrm>
            <a:off x="461487" y="948980"/>
            <a:ext cx="9322778" cy="5422790"/>
          </a:xfrm>
          <a:prstGeom prst="rect">
            <a:avLst/>
          </a:prstGeom>
        </p:spPr>
      </p:pic>
      <p:sp>
        <p:nvSpPr>
          <p:cNvPr id="5" name="TextBox 4">
            <a:extLst>
              <a:ext uri="{FF2B5EF4-FFF2-40B4-BE49-F238E27FC236}">
                <a16:creationId xmlns:a16="http://schemas.microsoft.com/office/drawing/2014/main" id="{BCFFE940-C723-BCCD-4B50-E793CCCADB66}"/>
              </a:ext>
            </a:extLst>
          </p:cNvPr>
          <p:cNvSpPr txBox="1"/>
          <p:nvPr/>
        </p:nvSpPr>
        <p:spPr>
          <a:xfrm>
            <a:off x="3856383" y="3077155"/>
            <a:ext cx="3633746" cy="646331"/>
          </a:xfrm>
          <a:prstGeom prst="rect">
            <a:avLst/>
          </a:prstGeom>
          <a:noFill/>
          <a:ln w="38100">
            <a:solidFill>
              <a:srgbClr val="FF0000"/>
            </a:solidFill>
          </a:ln>
        </p:spPr>
        <p:txBody>
          <a:bodyPr wrap="square" rtlCol="0">
            <a:spAutoFit/>
          </a:bodyPr>
          <a:lstStyle/>
          <a:p>
            <a:r>
              <a:rPr lang="en-IN" dirty="0">
                <a:solidFill>
                  <a:schemeClr val="bg1"/>
                </a:solidFill>
              </a:rPr>
              <a:t>There is no database with name </a:t>
            </a:r>
            <a:r>
              <a:rPr lang="en-IN" dirty="0" err="1">
                <a:solidFill>
                  <a:schemeClr val="bg1"/>
                </a:solidFill>
              </a:rPr>
              <a:t>CustomerDB</a:t>
            </a:r>
            <a:endParaRPr lang="en-IN" dirty="0">
              <a:solidFill>
                <a:schemeClr val="bg1"/>
              </a:solidFill>
            </a:endParaRPr>
          </a:p>
        </p:txBody>
      </p:sp>
      <p:cxnSp>
        <p:nvCxnSpPr>
          <p:cNvPr id="9" name="Straight Arrow Connector 8">
            <a:extLst>
              <a:ext uri="{FF2B5EF4-FFF2-40B4-BE49-F238E27FC236}">
                <a16:creationId xmlns:a16="http://schemas.microsoft.com/office/drawing/2014/main" id="{5FB1A4B3-1A56-EDB9-FFDE-FDC09D18F588}"/>
              </a:ext>
            </a:extLst>
          </p:cNvPr>
          <p:cNvCxnSpPr/>
          <p:nvPr/>
        </p:nvCxnSpPr>
        <p:spPr>
          <a:xfrm flipH="1" flipV="1">
            <a:off x="1550504" y="2552369"/>
            <a:ext cx="2170706" cy="8766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478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IN" sz="1600" dirty="0"/>
              <a:t>After successfully running your project, refresh the server. Now you’ll see the database and table has been created.</a:t>
            </a:r>
          </a:p>
          <a:p>
            <a:pPr algn="l"/>
            <a:endParaRPr lang="en-IN" sz="1600" dirty="0"/>
          </a:p>
        </p:txBody>
      </p:sp>
      <p:pic>
        <p:nvPicPr>
          <p:cNvPr id="6" name="Picture 5">
            <a:extLst>
              <a:ext uri="{FF2B5EF4-FFF2-40B4-BE49-F238E27FC236}">
                <a16:creationId xmlns:a16="http://schemas.microsoft.com/office/drawing/2014/main" id="{13FAAD9B-DF72-2E92-18D1-FE3EFF7EA4AF}"/>
              </a:ext>
            </a:extLst>
          </p:cNvPr>
          <p:cNvPicPr>
            <a:picLocks noChangeAspect="1"/>
          </p:cNvPicPr>
          <p:nvPr/>
        </p:nvPicPr>
        <p:blipFill rotWithShape="1">
          <a:blip r:embed="rId2">
            <a:extLst>
              <a:ext uri="{28A0092B-C50C-407E-A947-70E740481C1C}">
                <a14:useLocalDpi xmlns:a14="http://schemas.microsoft.com/office/drawing/2010/main" val="0"/>
              </a:ext>
            </a:extLst>
          </a:blip>
          <a:srcRect b="7942"/>
          <a:stretch/>
        </p:blipFill>
        <p:spPr>
          <a:xfrm>
            <a:off x="344245" y="624177"/>
            <a:ext cx="10008272" cy="5758383"/>
          </a:xfrm>
          <a:prstGeom prst="rect">
            <a:avLst/>
          </a:prstGeom>
        </p:spPr>
      </p:pic>
      <p:sp>
        <p:nvSpPr>
          <p:cNvPr id="7" name="TextBox 6">
            <a:extLst>
              <a:ext uri="{FF2B5EF4-FFF2-40B4-BE49-F238E27FC236}">
                <a16:creationId xmlns:a16="http://schemas.microsoft.com/office/drawing/2014/main" id="{96CC0141-9E6B-6E29-21A9-97CE28BA17DB}"/>
              </a:ext>
            </a:extLst>
          </p:cNvPr>
          <p:cNvSpPr txBox="1"/>
          <p:nvPr/>
        </p:nvSpPr>
        <p:spPr>
          <a:xfrm>
            <a:off x="3856383" y="3077155"/>
            <a:ext cx="3633746" cy="923330"/>
          </a:xfrm>
          <a:prstGeom prst="rect">
            <a:avLst/>
          </a:prstGeom>
          <a:noFill/>
          <a:ln w="38100">
            <a:solidFill>
              <a:srgbClr val="FF0000"/>
            </a:solidFill>
          </a:ln>
        </p:spPr>
        <p:txBody>
          <a:bodyPr wrap="square" rtlCol="0">
            <a:spAutoFit/>
          </a:bodyPr>
          <a:lstStyle/>
          <a:p>
            <a:r>
              <a:rPr lang="en-IN" dirty="0">
                <a:solidFill>
                  <a:schemeClr val="bg1"/>
                </a:solidFill>
              </a:rPr>
              <a:t>There is a database with name </a:t>
            </a:r>
            <a:r>
              <a:rPr lang="en-IN" dirty="0" err="1">
                <a:solidFill>
                  <a:schemeClr val="bg1"/>
                </a:solidFill>
              </a:rPr>
              <a:t>CustomerDB</a:t>
            </a:r>
            <a:r>
              <a:rPr lang="en-IN" dirty="0">
                <a:solidFill>
                  <a:schemeClr val="bg1"/>
                </a:solidFill>
              </a:rPr>
              <a:t> and table with name </a:t>
            </a:r>
            <a:r>
              <a:rPr lang="en-IN" dirty="0" err="1">
                <a:solidFill>
                  <a:schemeClr val="bg1"/>
                </a:solidFill>
              </a:rPr>
              <a:t>CustomerDetails</a:t>
            </a:r>
            <a:endParaRPr lang="en-IN" dirty="0">
              <a:solidFill>
                <a:schemeClr val="bg1"/>
              </a:solidFill>
            </a:endParaRPr>
          </a:p>
        </p:txBody>
      </p:sp>
      <p:cxnSp>
        <p:nvCxnSpPr>
          <p:cNvPr id="8" name="Straight Arrow Connector 7">
            <a:extLst>
              <a:ext uri="{FF2B5EF4-FFF2-40B4-BE49-F238E27FC236}">
                <a16:creationId xmlns:a16="http://schemas.microsoft.com/office/drawing/2014/main" id="{E1DBE1B3-C61F-B4ED-93CC-F405CEE55C60}"/>
              </a:ext>
            </a:extLst>
          </p:cNvPr>
          <p:cNvCxnSpPr/>
          <p:nvPr/>
        </p:nvCxnSpPr>
        <p:spPr>
          <a:xfrm flipH="1" flipV="1">
            <a:off x="1319916" y="2122998"/>
            <a:ext cx="2170706" cy="8766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00E15B7-1E9D-CFFF-7BC7-243D581FE583}"/>
              </a:ext>
            </a:extLst>
          </p:cNvPr>
          <p:cNvCxnSpPr>
            <a:cxnSpLocks/>
          </p:cNvCxnSpPr>
          <p:nvPr/>
        </p:nvCxnSpPr>
        <p:spPr>
          <a:xfrm flipH="1" flipV="1">
            <a:off x="1839483" y="2934031"/>
            <a:ext cx="1803539" cy="2179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427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IN" sz="1600" dirty="0"/>
              <a:t>Now open your table.</a:t>
            </a:r>
          </a:p>
          <a:p>
            <a:pPr algn="l"/>
            <a:endParaRPr lang="en-IN" sz="1600" dirty="0"/>
          </a:p>
        </p:txBody>
      </p:sp>
      <p:pic>
        <p:nvPicPr>
          <p:cNvPr id="7" name="Picture 6">
            <a:extLst>
              <a:ext uri="{FF2B5EF4-FFF2-40B4-BE49-F238E27FC236}">
                <a16:creationId xmlns:a16="http://schemas.microsoft.com/office/drawing/2014/main" id="{34955C83-F648-9D89-CC47-6149C4A90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74" y="605740"/>
            <a:ext cx="9568070" cy="5980044"/>
          </a:xfrm>
          <a:prstGeom prst="rect">
            <a:avLst/>
          </a:prstGeom>
        </p:spPr>
      </p:pic>
    </p:spTree>
    <p:extLst>
      <p:ext uri="{BB962C8B-B14F-4D97-AF65-F5344CB8AC3E}">
        <p14:creationId xmlns:p14="http://schemas.microsoft.com/office/powerpoint/2010/main" val="2096803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IN" sz="1600" dirty="0"/>
              <a:t>Now you need to open Postman and perform all CRUD operations. When you run the project, the initial output in the browser will be</a:t>
            </a:r>
          </a:p>
          <a:p>
            <a:pPr algn="l"/>
            <a:endParaRPr lang="en-IN" sz="1600" dirty="0"/>
          </a:p>
        </p:txBody>
      </p:sp>
      <p:pic>
        <p:nvPicPr>
          <p:cNvPr id="6" name="Picture 5">
            <a:extLst>
              <a:ext uri="{FF2B5EF4-FFF2-40B4-BE49-F238E27FC236}">
                <a16:creationId xmlns:a16="http://schemas.microsoft.com/office/drawing/2014/main" id="{D4F31E97-A284-122F-643A-81C13011E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82" y="742122"/>
            <a:ext cx="8598010" cy="5373756"/>
          </a:xfrm>
          <a:prstGeom prst="rect">
            <a:avLst/>
          </a:prstGeom>
          <a:ln w="28575">
            <a:solidFill>
              <a:srgbClr val="002060"/>
            </a:solidFill>
          </a:ln>
        </p:spPr>
      </p:pic>
    </p:spTree>
    <p:extLst>
      <p:ext uri="{BB962C8B-B14F-4D97-AF65-F5344CB8AC3E}">
        <p14:creationId xmlns:p14="http://schemas.microsoft.com/office/powerpoint/2010/main" val="26173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Open Visual Studio Editor.</a:t>
            </a:r>
          </a:p>
          <a:p>
            <a:pPr algn="l"/>
            <a:r>
              <a:rPr lang="en-US" sz="1600" dirty="0"/>
              <a:t>In the Dashboard, select “Create a New Project”.</a:t>
            </a:r>
          </a:p>
          <a:p>
            <a:pPr algn="l"/>
            <a:r>
              <a:rPr lang="en-US" sz="1600" dirty="0"/>
              <a:t>In the search box, type “API”.</a:t>
            </a:r>
          </a:p>
          <a:p>
            <a:pPr algn="l"/>
            <a:r>
              <a:rPr lang="en-US" sz="1600" dirty="0"/>
              <a:t>From the list, select “ASP.NET  Core Web API” With C#</a:t>
            </a:r>
          </a:p>
          <a:p>
            <a:pPr algn="l"/>
            <a:r>
              <a:rPr lang="en-US" sz="1600" dirty="0"/>
              <a:t>Click on “Next” button</a:t>
            </a:r>
          </a:p>
          <a:p>
            <a:pPr algn="l"/>
            <a:endParaRPr lang="en-IN" sz="1600" dirty="0"/>
          </a:p>
        </p:txBody>
      </p:sp>
      <p:pic>
        <p:nvPicPr>
          <p:cNvPr id="4" name="Picture 3">
            <a:extLst>
              <a:ext uri="{FF2B5EF4-FFF2-40B4-BE49-F238E27FC236}">
                <a16:creationId xmlns:a16="http://schemas.microsoft.com/office/drawing/2014/main" id="{0927CC9D-62D5-DCED-97EE-C6AF05D906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391"/>
          <a:stretch/>
        </p:blipFill>
        <p:spPr>
          <a:xfrm>
            <a:off x="471465" y="2019631"/>
            <a:ext cx="7095214" cy="4195431"/>
          </a:xfrm>
          <a:prstGeom prst="rect">
            <a:avLst/>
          </a:prstGeom>
          <a:ln w="38100">
            <a:solidFill>
              <a:srgbClr val="002060"/>
            </a:solidFill>
          </a:ln>
        </p:spPr>
      </p:pic>
    </p:spTree>
    <p:extLst>
      <p:ext uri="{BB962C8B-B14F-4D97-AF65-F5344CB8AC3E}">
        <p14:creationId xmlns:p14="http://schemas.microsoft.com/office/powerpoint/2010/main" val="126288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Now Enter Project name.</a:t>
            </a:r>
          </a:p>
          <a:p>
            <a:pPr algn="l"/>
            <a:r>
              <a:rPr lang="en-US" sz="1600" dirty="0"/>
              <a:t>Select the location where you want to store the project</a:t>
            </a:r>
          </a:p>
          <a:p>
            <a:pPr algn="l"/>
            <a:r>
              <a:rPr lang="en-US" sz="1600" dirty="0"/>
              <a:t>Click on Next button</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After Clicking Next button, you will be taken to “Additional information” window.</a:t>
            </a:r>
          </a:p>
          <a:p>
            <a:pPr algn="l"/>
            <a:endParaRPr lang="en-US" sz="1600" dirty="0"/>
          </a:p>
          <a:p>
            <a:pPr algn="l"/>
            <a:endParaRPr lang="en-US" sz="1600" dirty="0"/>
          </a:p>
          <a:p>
            <a:pPr algn="l"/>
            <a:endParaRPr lang="en-IN" sz="1600" dirty="0"/>
          </a:p>
        </p:txBody>
      </p:sp>
      <p:pic>
        <p:nvPicPr>
          <p:cNvPr id="4" name="Picture 3">
            <a:extLst>
              <a:ext uri="{FF2B5EF4-FFF2-40B4-BE49-F238E27FC236}">
                <a16:creationId xmlns:a16="http://schemas.microsoft.com/office/drawing/2014/main" id="{CAFD7200-4078-7883-80E0-93DF00AD4566}"/>
              </a:ext>
            </a:extLst>
          </p:cNvPr>
          <p:cNvPicPr>
            <a:picLocks noChangeAspect="1"/>
          </p:cNvPicPr>
          <p:nvPr/>
        </p:nvPicPr>
        <p:blipFill rotWithShape="1">
          <a:blip r:embed="rId2"/>
          <a:srcRect r="52757" b="56206"/>
          <a:stretch/>
        </p:blipFill>
        <p:spPr>
          <a:xfrm>
            <a:off x="550975" y="1367625"/>
            <a:ext cx="5666941" cy="3283273"/>
          </a:xfrm>
          <a:prstGeom prst="rect">
            <a:avLst/>
          </a:prstGeom>
          <a:ln w="28575">
            <a:solidFill>
              <a:srgbClr val="002060"/>
            </a:solidFill>
          </a:ln>
        </p:spPr>
      </p:pic>
    </p:spTree>
    <p:extLst>
      <p:ext uri="{BB962C8B-B14F-4D97-AF65-F5344CB8AC3E}">
        <p14:creationId xmlns:p14="http://schemas.microsoft.com/office/powerpoint/2010/main" val="265300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272216"/>
            <a:ext cx="11510682" cy="6110344"/>
          </a:xfrm>
        </p:spPr>
        <p:txBody>
          <a:bodyPr>
            <a:normAutofit/>
          </a:bodyPr>
          <a:lstStyle/>
          <a:p>
            <a:pPr algn="l"/>
            <a:r>
              <a:rPr lang="en-US" sz="1600" dirty="0"/>
              <a:t>See the window below :</a:t>
            </a:r>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endParaRPr lang="en-US" sz="1600" dirty="0"/>
          </a:p>
          <a:p>
            <a:pPr algn="l"/>
            <a:r>
              <a:rPr lang="en-US" sz="1600" dirty="0"/>
              <a:t>Make sure that “Configure for HTTPs” is unchecked. By default it is checked.</a:t>
            </a:r>
          </a:p>
          <a:p>
            <a:pPr algn="l"/>
            <a:r>
              <a:rPr lang="en-US" sz="1600" dirty="0"/>
              <a:t>Select the Latest version of .NET Framework. In this project we have .NET 6.O</a:t>
            </a:r>
          </a:p>
          <a:p>
            <a:pPr algn="l"/>
            <a:r>
              <a:rPr lang="en-US" sz="1600" dirty="0"/>
              <a:t>You can disable “Enable </a:t>
            </a:r>
            <a:r>
              <a:rPr lang="en-US" sz="1600" dirty="0" err="1"/>
              <a:t>OpenAPI</a:t>
            </a:r>
            <a:r>
              <a:rPr lang="en-US" sz="1600" dirty="0"/>
              <a:t> support” field also. But it is </a:t>
            </a:r>
            <a:r>
              <a:rPr lang="en-US" sz="1600" dirty="0" err="1"/>
              <a:t>upto</a:t>
            </a:r>
            <a:r>
              <a:rPr lang="en-US" sz="1600" dirty="0"/>
              <a:t> you. If it is checked, you will have Swagger UI for CRUD operations.</a:t>
            </a:r>
          </a:p>
          <a:p>
            <a:pPr algn="l"/>
            <a:r>
              <a:rPr lang="en-US" sz="1600" dirty="0"/>
              <a:t>After that, click on “create” button.</a:t>
            </a:r>
            <a:endParaRPr lang="en-IN" sz="1600" dirty="0"/>
          </a:p>
        </p:txBody>
      </p:sp>
      <p:pic>
        <p:nvPicPr>
          <p:cNvPr id="4" name="Picture 3">
            <a:extLst>
              <a:ext uri="{FF2B5EF4-FFF2-40B4-BE49-F238E27FC236}">
                <a16:creationId xmlns:a16="http://schemas.microsoft.com/office/drawing/2014/main" id="{AD0A1E9B-FDD1-4AF7-B031-DA28EA248736}"/>
              </a:ext>
            </a:extLst>
          </p:cNvPr>
          <p:cNvPicPr>
            <a:picLocks noChangeAspect="1"/>
          </p:cNvPicPr>
          <p:nvPr/>
        </p:nvPicPr>
        <p:blipFill rotWithShape="1">
          <a:blip r:embed="rId2"/>
          <a:srcRect r="53744" b="50000"/>
          <a:stretch/>
        </p:blipFill>
        <p:spPr>
          <a:xfrm>
            <a:off x="442622" y="779228"/>
            <a:ext cx="5075583" cy="3429000"/>
          </a:xfrm>
          <a:prstGeom prst="rect">
            <a:avLst/>
          </a:prstGeom>
          <a:ln w="28575">
            <a:solidFill>
              <a:srgbClr val="002060"/>
            </a:solidFill>
          </a:ln>
        </p:spPr>
      </p:pic>
    </p:spTree>
    <p:extLst>
      <p:ext uri="{BB962C8B-B14F-4D97-AF65-F5344CB8AC3E}">
        <p14:creationId xmlns:p14="http://schemas.microsoft.com/office/powerpoint/2010/main" val="873009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8BDF8-0BAE-A139-AC9C-56A3884BE973}"/>
              </a:ext>
            </a:extLst>
          </p:cNvPr>
          <p:cNvPicPr>
            <a:picLocks noChangeAspect="1"/>
          </p:cNvPicPr>
          <p:nvPr/>
        </p:nvPicPr>
        <p:blipFill rotWithShape="1">
          <a:blip r:embed="rId2">
            <a:extLst>
              <a:ext uri="{28A0092B-C50C-407E-A947-70E740481C1C}">
                <a14:useLocalDpi xmlns:a14="http://schemas.microsoft.com/office/drawing/2010/main" val="0"/>
              </a:ext>
            </a:extLst>
          </a:blip>
          <a:srcRect b="4927"/>
          <a:stretch/>
        </p:blipFill>
        <p:spPr>
          <a:xfrm>
            <a:off x="625503" y="198776"/>
            <a:ext cx="10972800" cy="6520070"/>
          </a:xfrm>
          <a:prstGeom prst="rect">
            <a:avLst/>
          </a:prstGeom>
          <a:ln w="28575">
            <a:solidFill>
              <a:srgbClr val="002060"/>
            </a:solidFill>
          </a:ln>
        </p:spPr>
      </p:pic>
    </p:spTree>
    <p:extLst>
      <p:ext uri="{BB962C8B-B14F-4D97-AF65-F5344CB8AC3E}">
        <p14:creationId xmlns:p14="http://schemas.microsoft.com/office/powerpoint/2010/main" val="4242445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311972"/>
            <a:ext cx="11510682" cy="6110344"/>
          </a:xfrm>
        </p:spPr>
        <p:txBody>
          <a:bodyPr>
            <a:normAutofit/>
          </a:bodyPr>
          <a:lstStyle/>
          <a:p>
            <a:pPr algn="l"/>
            <a:r>
              <a:rPr lang="en-US" sz="2800" b="1" dirty="0">
                <a:solidFill>
                  <a:srgbClr val="C00000"/>
                </a:solidFill>
              </a:rPr>
              <a:t>Environment Setup with NuGet Packages :</a:t>
            </a:r>
          </a:p>
          <a:p>
            <a:pPr algn="l"/>
            <a:r>
              <a:rPr lang="en-US" sz="2000" dirty="0"/>
              <a:t>NuGet packages contain reusable code that other developers make available to you for use in your projects. </a:t>
            </a:r>
          </a:p>
          <a:p>
            <a:pPr algn="l"/>
            <a:r>
              <a:rPr lang="en-US" sz="2000" b="1" dirty="0">
                <a:solidFill>
                  <a:srgbClr val="C00000"/>
                </a:solidFill>
              </a:rPr>
              <a:t>Introduction to NuGet :   </a:t>
            </a:r>
            <a:r>
              <a:rPr lang="en-US" sz="2000" dirty="0"/>
              <a:t>										 </a:t>
            </a:r>
          </a:p>
          <a:p>
            <a:pPr algn="l"/>
            <a:r>
              <a:rPr lang="en-US" sz="2000" dirty="0"/>
              <a:t>For .NET and .NET Core, the Microsoft-supported mechanism for sharing code is NuGet, which defines how packages for .NET are created, hosted, and consumed, and provides the tools for each of those roles. Packages are installed into a Visual Studio project using the NuGet Package Manager, the Package Manager Console, or the dotnet CLI.</a:t>
            </a:r>
          </a:p>
          <a:p>
            <a:pPr algn="l"/>
            <a:r>
              <a:rPr lang="en-US" sz="2000" dirty="0"/>
              <a:t>The NuGet Package Manager UI in Visual Studio on Windows allows you to easily install, uninstall, and update NuGet packages in projects and solutions.</a:t>
            </a:r>
          </a:p>
          <a:p>
            <a:pPr algn="l"/>
            <a:r>
              <a:rPr lang="en-US" sz="2000" dirty="0"/>
              <a:t>First, we need to install the NuGet package for the provider of the database we want to access. Here, we want to access MS SQL Server database, so we need to install </a:t>
            </a:r>
            <a:r>
              <a:rPr lang="en-US" sz="2000" b="1" dirty="0"/>
              <a:t>Microsoft.EntityFrameworkCore.SqlServer</a:t>
            </a:r>
            <a:r>
              <a:rPr lang="en-US" sz="2000" dirty="0"/>
              <a:t> NuGet package.</a:t>
            </a:r>
          </a:p>
          <a:p>
            <a:pPr algn="l"/>
            <a:r>
              <a:rPr lang="en-US" sz="2000" dirty="0"/>
              <a:t>To install the NuGet package, right click on the project in the Solution Explorer in Visual Studio and select Manage NuGet Packages.. (or select on the menu: Tools -&gt; NuGet Package Manager -&gt; Manage NuGet Packages For Solution).</a:t>
            </a:r>
          </a:p>
          <a:p>
            <a:pPr algn="l"/>
            <a:endParaRPr lang="en-IN" dirty="0"/>
          </a:p>
        </p:txBody>
      </p:sp>
    </p:spTree>
    <p:extLst>
      <p:ext uri="{BB962C8B-B14F-4D97-AF65-F5344CB8AC3E}">
        <p14:creationId xmlns:p14="http://schemas.microsoft.com/office/powerpoint/2010/main" val="1851277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454D5-D376-551E-77D3-29AF574188D8}"/>
              </a:ext>
            </a:extLst>
          </p:cNvPr>
          <p:cNvPicPr>
            <a:picLocks noChangeAspect="1"/>
          </p:cNvPicPr>
          <p:nvPr/>
        </p:nvPicPr>
        <p:blipFill rotWithShape="1">
          <a:blip r:embed="rId2">
            <a:extLst>
              <a:ext uri="{28A0092B-C50C-407E-A947-70E740481C1C}">
                <a14:useLocalDpi xmlns:a14="http://schemas.microsoft.com/office/drawing/2010/main" val="0"/>
              </a:ext>
            </a:extLst>
          </a:blip>
          <a:srcRect b="4927"/>
          <a:stretch/>
        </p:blipFill>
        <p:spPr>
          <a:xfrm>
            <a:off x="609600" y="159026"/>
            <a:ext cx="10972800" cy="6520070"/>
          </a:xfrm>
          <a:prstGeom prst="rect">
            <a:avLst/>
          </a:prstGeom>
          <a:ln w="28575">
            <a:solidFill>
              <a:srgbClr val="002060"/>
            </a:solidFill>
          </a:ln>
        </p:spPr>
      </p:pic>
    </p:spTree>
    <p:extLst>
      <p:ext uri="{BB962C8B-B14F-4D97-AF65-F5344CB8AC3E}">
        <p14:creationId xmlns:p14="http://schemas.microsoft.com/office/powerpoint/2010/main" val="303331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4245" y="311972"/>
            <a:ext cx="11510682" cy="6110344"/>
          </a:xfrm>
        </p:spPr>
        <p:txBody>
          <a:bodyPr>
            <a:normAutofit/>
          </a:bodyPr>
          <a:lstStyle/>
          <a:p>
            <a:pPr algn="l"/>
            <a:r>
              <a:rPr lang="en-US" dirty="0"/>
              <a:t>In the Browse Tab, Search for these 3 packages :</a:t>
            </a:r>
          </a:p>
          <a:p>
            <a:pPr marL="457200" indent="-457200" algn="l">
              <a:buAutoNum type="arabicPeriod"/>
            </a:pPr>
            <a:r>
              <a:rPr lang="en-US" dirty="0"/>
              <a:t>Microsoft.EntityFrameworkCore.SqlServer</a:t>
            </a:r>
            <a:endParaRPr lang="en-IN" sz="1600" dirty="0"/>
          </a:p>
          <a:p>
            <a:pPr marL="457200" indent="-457200" algn="l">
              <a:buAutoNum type="arabicPeriod"/>
            </a:pPr>
            <a:r>
              <a:rPr lang="en-US" dirty="0"/>
              <a:t>Microsoft.EntityFrameworkCore.Tools</a:t>
            </a:r>
          </a:p>
          <a:p>
            <a:pPr marL="457200" indent="-457200" algn="l">
              <a:buAutoNum type="arabicPeriod"/>
            </a:pPr>
            <a:r>
              <a:rPr lang="en-US" dirty="0"/>
              <a:t>Microsoft.VisualStudio.Web.CodeGeneration.Design</a:t>
            </a:r>
          </a:p>
          <a:p>
            <a:pPr algn="l"/>
            <a:endParaRPr lang="en-US" dirty="0"/>
          </a:p>
          <a:p>
            <a:pPr algn="l"/>
            <a:r>
              <a:rPr lang="en-US" b="1" dirty="0"/>
              <a:t>You can also install these packages using Visual Studio Terminal : </a:t>
            </a:r>
          </a:p>
          <a:p>
            <a:pPr algn="l"/>
            <a:r>
              <a:rPr lang="en-US" dirty="0"/>
              <a:t>“Install-Package </a:t>
            </a:r>
            <a:r>
              <a:rPr lang="en-US" dirty="0" err="1"/>
              <a:t>Package_Name</a:t>
            </a:r>
            <a:r>
              <a:rPr lang="en-US" dirty="0"/>
              <a:t>”</a:t>
            </a:r>
          </a:p>
          <a:p>
            <a:pPr algn="l"/>
            <a:r>
              <a:rPr lang="en-US" b="1" dirty="0"/>
              <a:t>And you can also install these packages using .NET Core CLI :</a:t>
            </a:r>
          </a:p>
          <a:p>
            <a:pPr algn="l"/>
            <a:r>
              <a:rPr lang="en-US" dirty="0"/>
              <a:t>“dotnet add package </a:t>
            </a:r>
            <a:r>
              <a:rPr lang="en-US" dirty="0" err="1"/>
              <a:t>Package_Name</a:t>
            </a:r>
            <a:r>
              <a:rPr lang="en-US" dirty="0"/>
              <a:t>”</a:t>
            </a:r>
          </a:p>
          <a:p>
            <a:pPr algn="l"/>
            <a:endParaRPr lang="en-US" dirty="0"/>
          </a:p>
          <a:p>
            <a:pPr algn="l"/>
            <a:r>
              <a:rPr lang="en-US" dirty="0"/>
              <a:t>Now let’s see the benefits of using these packages.</a:t>
            </a:r>
          </a:p>
          <a:p>
            <a:pPr algn="l"/>
            <a:endParaRPr lang="en-US" dirty="0"/>
          </a:p>
        </p:txBody>
      </p:sp>
    </p:spTree>
    <p:extLst>
      <p:ext uri="{BB962C8B-B14F-4D97-AF65-F5344CB8AC3E}">
        <p14:creationId xmlns:p14="http://schemas.microsoft.com/office/powerpoint/2010/main" val="1696502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TotalTime>
  <Words>1386</Words>
  <Application>Microsoft Office PowerPoint</Application>
  <PresentationFormat>Widescreen</PresentationFormat>
  <Paragraphs>158</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Srikanth KLY</cp:lastModifiedBy>
  <cp:revision>96</cp:revision>
  <dcterms:created xsi:type="dcterms:W3CDTF">2022-08-19T10:38:12Z</dcterms:created>
  <dcterms:modified xsi:type="dcterms:W3CDTF">2022-09-11T17:12:45Z</dcterms:modified>
</cp:coreProperties>
</file>